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Default Extension="docx" ContentType="application/vnd.openxmlformats-officedocument.wordprocessingml.docume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Default Extension="vml" ContentType="application/vnd.openxmlformats-officedocument.vmlDrawing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7"/>
  </p:notesMasterIdLst>
  <p:sldIdLst>
    <p:sldId id="257" r:id="rId2"/>
    <p:sldId id="271" r:id="rId3"/>
    <p:sldId id="274" r:id="rId4"/>
    <p:sldId id="272" r:id="rId5"/>
    <p:sldId id="260" r:id="rId6"/>
    <p:sldId id="264" r:id="rId7"/>
    <p:sldId id="275" r:id="rId8"/>
    <p:sldId id="276" r:id="rId9"/>
    <p:sldId id="265" r:id="rId10"/>
    <p:sldId id="277" r:id="rId11"/>
    <p:sldId id="278" r:id="rId12"/>
    <p:sldId id="279" r:id="rId13"/>
    <p:sldId id="281" r:id="rId14"/>
    <p:sldId id="282" r:id="rId15"/>
    <p:sldId id="284" r:id="rId16"/>
    <p:sldId id="285" r:id="rId17"/>
    <p:sldId id="286" r:id="rId18"/>
    <p:sldId id="287" r:id="rId19"/>
    <p:sldId id="289" r:id="rId20"/>
    <p:sldId id="290" r:id="rId21"/>
    <p:sldId id="291" r:id="rId22"/>
    <p:sldId id="292" r:id="rId23"/>
    <p:sldId id="293" r:id="rId24"/>
    <p:sldId id="283" r:id="rId25"/>
    <p:sldId id="262" r:id="rId2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5BEDC3-A63A-4300-8ADD-56A47DE8D6D1}" type="doc">
      <dgm:prSet loTypeId="urn:microsoft.com/office/officeart/2005/8/layout/chart3" loCatId="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fr-FR"/>
        </a:p>
      </dgm:t>
    </dgm:pt>
    <dgm:pt modelId="{457B5753-BE04-4427-BF43-78D2E082050F}">
      <dgm:prSet phldrT="[Texte]" custT="1"/>
      <dgm:spPr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fr-FR" sz="1100" b="0" dirty="0">
              <a:solidFill>
                <a:schemeClr val="tx1"/>
              </a:solidFill>
            </a:rPr>
            <a:t>Dimension</a:t>
          </a:r>
          <a:r>
            <a:rPr lang="fr-FR" sz="1100" b="1" dirty="0">
              <a:solidFill>
                <a:schemeClr val="tx1"/>
              </a:solidFill>
            </a:rPr>
            <a:t> </a:t>
          </a:r>
          <a:r>
            <a:rPr lang="fr-FR" sz="1200" b="1" dirty="0">
              <a:solidFill>
                <a:schemeClr val="tx1"/>
              </a:solidFill>
            </a:rPr>
            <a:t>scientifique et technique</a:t>
          </a:r>
        </a:p>
      </dgm:t>
    </dgm:pt>
    <dgm:pt modelId="{AFA47B3D-22BF-4A9D-BA2E-33061659EF65}" type="parTrans" cxnId="{19152D1E-24EB-44A9-9771-CA3D547EC2AC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E818318C-F7C5-47FE-978B-20F3D0BE98A5}" type="sibTrans" cxnId="{19152D1E-24EB-44A9-9771-CA3D547EC2AC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D049336E-53B7-4724-ADAD-EBF81DBC3F0F}">
      <dgm:prSet phldrT="[Texte]" custT="1"/>
      <dgm:spPr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fr-FR" sz="1100" b="0" dirty="0">
              <a:solidFill>
                <a:schemeClr val="tx1"/>
              </a:solidFill>
            </a:rPr>
            <a:t>Dimension</a:t>
          </a:r>
          <a:r>
            <a:rPr lang="fr-FR" sz="1400" b="1" dirty="0">
              <a:solidFill>
                <a:schemeClr val="tx1"/>
              </a:solidFill>
            </a:rPr>
            <a:t> </a:t>
          </a:r>
          <a:r>
            <a:rPr lang="fr-FR" sz="1200" b="1" dirty="0">
              <a:solidFill>
                <a:schemeClr val="tx1"/>
              </a:solidFill>
            </a:rPr>
            <a:t>socioculturelle</a:t>
          </a:r>
          <a:r>
            <a:rPr lang="fr-FR" sz="1200" dirty="0">
              <a:solidFill>
                <a:schemeClr val="tx1"/>
              </a:solidFill>
            </a:rPr>
            <a:t> </a:t>
          </a:r>
        </a:p>
      </dgm:t>
    </dgm:pt>
    <dgm:pt modelId="{675807DE-0DC9-4D1E-8C98-DEB3E7CB8766}" type="parTrans" cxnId="{3E9A0C14-C977-4336-954B-09A2025A68B3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F91CE30F-0DB6-4824-BF84-B9180D943242}" type="sibTrans" cxnId="{3E9A0C14-C977-4336-954B-09A2025A68B3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FAC96BBC-E70B-4A01-A869-009A30B96857}">
      <dgm:prSet phldrT="[Texte]" custT="1"/>
      <dgm:spPr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 lIns="0" tIns="0" rIns="0" anchor="ctr" anchorCtr="0"/>
        <a:lstStyle/>
        <a:p>
          <a:pPr marL="0" indent="0" algn="ctr">
            <a:spcAft>
              <a:spcPts val="0"/>
            </a:spcAft>
          </a:pPr>
          <a:endParaRPr lang="fr-FR" sz="1100" b="0" baseline="0" dirty="0">
            <a:solidFill>
              <a:schemeClr val="tx1"/>
            </a:solidFill>
          </a:endParaRPr>
        </a:p>
        <a:p>
          <a:pPr marL="0" indent="0" algn="ctr">
            <a:spcAft>
              <a:spcPts val="0"/>
            </a:spcAft>
          </a:pPr>
          <a:r>
            <a:rPr lang="fr-FR" sz="1100" b="0" baseline="0" dirty="0">
              <a:solidFill>
                <a:schemeClr val="tx1"/>
              </a:solidFill>
            </a:rPr>
            <a:t>Dimension </a:t>
          </a:r>
          <a:r>
            <a:rPr lang="fr-FR" sz="1100" b="1" baseline="0" dirty="0">
              <a:solidFill>
                <a:schemeClr val="tx1"/>
              </a:solidFill>
            </a:rPr>
            <a:t>ingénierie-design</a:t>
          </a:r>
        </a:p>
        <a:p>
          <a:pPr algn="ctr">
            <a:spcAft>
              <a:spcPts val="0"/>
            </a:spcAft>
          </a:pPr>
          <a:endParaRPr lang="fr-FR" sz="1050" b="1" baseline="0" dirty="0">
            <a:solidFill>
              <a:schemeClr val="tx1"/>
            </a:solidFill>
          </a:endParaRPr>
        </a:p>
        <a:p>
          <a:pPr algn="ctr">
            <a:spcAft>
              <a:spcPts val="0"/>
            </a:spcAft>
          </a:pPr>
          <a:endParaRPr lang="fr-FR" sz="1050" b="1" baseline="0" dirty="0">
            <a:solidFill>
              <a:schemeClr val="tx1"/>
            </a:solidFill>
          </a:endParaRPr>
        </a:p>
        <a:p>
          <a:pPr algn="ctr">
            <a:spcAft>
              <a:spcPts val="0"/>
            </a:spcAft>
          </a:pPr>
          <a:endParaRPr lang="fr-FR" sz="1050" b="1" baseline="0" dirty="0">
            <a:solidFill>
              <a:schemeClr val="tx1"/>
            </a:solidFill>
          </a:endParaRPr>
        </a:p>
        <a:p>
          <a:pPr algn="ctr">
            <a:spcAft>
              <a:spcPct val="35000"/>
            </a:spcAft>
          </a:pPr>
          <a:endParaRPr lang="fr-FR" sz="1000" dirty="0">
            <a:solidFill>
              <a:schemeClr val="tx1"/>
            </a:solidFill>
          </a:endParaRPr>
        </a:p>
      </dgm:t>
    </dgm:pt>
    <dgm:pt modelId="{710C1B2A-4DE4-4FDE-A263-6F4892C1B314}" type="parTrans" cxnId="{55D788FE-ABF2-41A7-81F9-843AF6136521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36C23821-42A8-444C-9E19-A24544EA183D}" type="sibTrans" cxnId="{55D788FE-ABF2-41A7-81F9-843AF6136521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70580A2D-BDFA-41EF-83F5-DF3072504320}" type="pres">
      <dgm:prSet presAssocID="{0D5BEDC3-A63A-4300-8ADD-56A47DE8D6D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F669CC3-7B5B-4B7B-A754-47B608F8F562}" type="pres">
      <dgm:prSet presAssocID="{0D5BEDC3-A63A-4300-8ADD-56A47DE8D6D1}" presName="wedge1" presStyleLbl="node1" presStyleIdx="0" presStyleCnt="3" custScaleX="102831" custLinFactNeighborX="-3649" custLinFactNeighborY="-2350"/>
      <dgm:spPr/>
      <dgm:t>
        <a:bodyPr/>
        <a:lstStyle/>
        <a:p>
          <a:endParaRPr lang="fr-FR"/>
        </a:p>
      </dgm:t>
    </dgm:pt>
    <dgm:pt modelId="{135D9BB0-4F71-44C6-BEE3-E199E561AD2B}" type="pres">
      <dgm:prSet presAssocID="{0D5BEDC3-A63A-4300-8ADD-56A47DE8D6D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C56D41-A0D2-49E4-89E2-7E20D92B96E5}" type="pres">
      <dgm:prSet presAssocID="{0D5BEDC3-A63A-4300-8ADD-56A47DE8D6D1}" presName="wedge2" presStyleLbl="node1" presStyleIdx="1" presStyleCnt="3" custScaleX="100000" custScaleY="100000" custLinFactNeighborX="80" custLinFactNeighborY="-951"/>
      <dgm:spPr/>
      <dgm:t>
        <a:bodyPr/>
        <a:lstStyle/>
        <a:p>
          <a:endParaRPr lang="fr-FR"/>
        </a:p>
      </dgm:t>
    </dgm:pt>
    <dgm:pt modelId="{925AD94C-CB63-4D15-B3A9-F9288EE460F7}" type="pres">
      <dgm:prSet presAssocID="{0D5BEDC3-A63A-4300-8ADD-56A47DE8D6D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848C34-4BFB-4D45-923A-E6F682FCFCCA}" type="pres">
      <dgm:prSet presAssocID="{0D5BEDC3-A63A-4300-8ADD-56A47DE8D6D1}" presName="wedge3" presStyleLbl="node1" presStyleIdx="2" presStyleCnt="3" custLinFactNeighborX="-1445" custLinFactNeighborY="-3288"/>
      <dgm:spPr/>
      <dgm:t>
        <a:bodyPr/>
        <a:lstStyle/>
        <a:p>
          <a:endParaRPr lang="fr-FR"/>
        </a:p>
      </dgm:t>
    </dgm:pt>
    <dgm:pt modelId="{6C06388F-54D5-427C-8AC6-496EBCE30733}" type="pres">
      <dgm:prSet presAssocID="{0D5BEDC3-A63A-4300-8ADD-56A47DE8D6D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452BECE-FF7F-4D9F-B975-B103412C4103}" type="presOf" srcId="{0D5BEDC3-A63A-4300-8ADD-56A47DE8D6D1}" destId="{70580A2D-BDFA-41EF-83F5-DF3072504320}" srcOrd="0" destOrd="0" presId="urn:microsoft.com/office/officeart/2005/8/layout/chart3"/>
    <dgm:cxn modelId="{CC2E9354-E456-4135-8B0F-A70D353F7362}" type="presOf" srcId="{FAC96BBC-E70B-4A01-A869-009A30B96857}" destId="{6C06388F-54D5-427C-8AC6-496EBCE30733}" srcOrd="1" destOrd="0" presId="urn:microsoft.com/office/officeart/2005/8/layout/chart3"/>
    <dgm:cxn modelId="{D4FB00EB-C754-48DE-BC51-2FDA18CD9634}" type="presOf" srcId="{457B5753-BE04-4427-BF43-78D2E082050F}" destId="{4F669CC3-7B5B-4B7B-A754-47B608F8F562}" srcOrd="0" destOrd="0" presId="urn:microsoft.com/office/officeart/2005/8/layout/chart3"/>
    <dgm:cxn modelId="{87882D2A-50F6-4E45-8CB0-0F4F2002A53E}" type="presOf" srcId="{FAC96BBC-E70B-4A01-A869-009A30B96857}" destId="{9B848C34-4BFB-4D45-923A-E6F682FCFCCA}" srcOrd="0" destOrd="0" presId="urn:microsoft.com/office/officeart/2005/8/layout/chart3"/>
    <dgm:cxn modelId="{59B08231-C661-43FE-8201-7C32FD777C90}" type="presOf" srcId="{457B5753-BE04-4427-BF43-78D2E082050F}" destId="{135D9BB0-4F71-44C6-BEE3-E199E561AD2B}" srcOrd="1" destOrd="0" presId="urn:microsoft.com/office/officeart/2005/8/layout/chart3"/>
    <dgm:cxn modelId="{4A5665B2-1EA2-4174-8847-CB381429F8E7}" type="presOf" srcId="{D049336E-53B7-4724-ADAD-EBF81DBC3F0F}" destId="{4EC56D41-A0D2-49E4-89E2-7E20D92B96E5}" srcOrd="0" destOrd="0" presId="urn:microsoft.com/office/officeart/2005/8/layout/chart3"/>
    <dgm:cxn modelId="{3E9A0C14-C977-4336-954B-09A2025A68B3}" srcId="{0D5BEDC3-A63A-4300-8ADD-56A47DE8D6D1}" destId="{D049336E-53B7-4724-ADAD-EBF81DBC3F0F}" srcOrd="1" destOrd="0" parTransId="{675807DE-0DC9-4D1E-8C98-DEB3E7CB8766}" sibTransId="{F91CE30F-0DB6-4824-BF84-B9180D943242}"/>
    <dgm:cxn modelId="{55D788FE-ABF2-41A7-81F9-843AF6136521}" srcId="{0D5BEDC3-A63A-4300-8ADD-56A47DE8D6D1}" destId="{FAC96BBC-E70B-4A01-A869-009A30B96857}" srcOrd="2" destOrd="0" parTransId="{710C1B2A-4DE4-4FDE-A263-6F4892C1B314}" sibTransId="{36C23821-42A8-444C-9E19-A24544EA183D}"/>
    <dgm:cxn modelId="{19152D1E-24EB-44A9-9771-CA3D547EC2AC}" srcId="{0D5BEDC3-A63A-4300-8ADD-56A47DE8D6D1}" destId="{457B5753-BE04-4427-BF43-78D2E082050F}" srcOrd="0" destOrd="0" parTransId="{AFA47B3D-22BF-4A9D-BA2E-33061659EF65}" sibTransId="{E818318C-F7C5-47FE-978B-20F3D0BE98A5}"/>
    <dgm:cxn modelId="{6E870E2E-820B-4B3C-962A-F089A966455D}" type="presOf" srcId="{D049336E-53B7-4724-ADAD-EBF81DBC3F0F}" destId="{925AD94C-CB63-4D15-B3A9-F9288EE460F7}" srcOrd="1" destOrd="0" presId="urn:microsoft.com/office/officeart/2005/8/layout/chart3"/>
    <dgm:cxn modelId="{24FF0AF2-9ECB-4536-9B8A-884766A78C07}" type="presParOf" srcId="{70580A2D-BDFA-41EF-83F5-DF3072504320}" destId="{4F669CC3-7B5B-4B7B-A754-47B608F8F562}" srcOrd="0" destOrd="0" presId="urn:microsoft.com/office/officeart/2005/8/layout/chart3"/>
    <dgm:cxn modelId="{891437E7-04E8-4348-9D18-E7157FFAF216}" type="presParOf" srcId="{70580A2D-BDFA-41EF-83F5-DF3072504320}" destId="{135D9BB0-4F71-44C6-BEE3-E199E561AD2B}" srcOrd="1" destOrd="0" presId="urn:microsoft.com/office/officeart/2005/8/layout/chart3"/>
    <dgm:cxn modelId="{9F97219E-429D-4EA2-BFE1-9E7523EA2855}" type="presParOf" srcId="{70580A2D-BDFA-41EF-83F5-DF3072504320}" destId="{4EC56D41-A0D2-49E4-89E2-7E20D92B96E5}" srcOrd="2" destOrd="0" presId="urn:microsoft.com/office/officeart/2005/8/layout/chart3"/>
    <dgm:cxn modelId="{08C2B0A1-C5A3-4A7A-8AF1-1683F482227D}" type="presParOf" srcId="{70580A2D-BDFA-41EF-83F5-DF3072504320}" destId="{925AD94C-CB63-4D15-B3A9-F9288EE460F7}" srcOrd="3" destOrd="0" presId="urn:microsoft.com/office/officeart/2005/8/layout/chart3"/>
    <dgm:cxn modelId="{1DC4C168-D04E-4180-A749-0FD881DD14BC}" type="presParOf" srcId="{70580A2D-BDFA-41EF-83F5-DF3072504320}" destId="{9B848C34-4BFB-4D45-923A-E6F682FCFCCA}" srcOrd="4" destOrd="0" presId="urn:microsoft.com/office/officeart/2005/8/layout/chart3"/>
    <dgm:cxn modelId="{BB0F2B9C-08B3-4C09-A8AC-BBE351E27DB2}" type="presParOf" srcId="{70580A2D-BDFA-41EF-83F5-DF3072504320}" destId="{6C06388F-54D5-427C-8AC6-496EBCE30733}" srcOrd="5" destOrd="0" presId="urn:microsoft.com/office/officeart/2005/8/layout/chart3"/>
  </dgm:cxnLst>
  <dgm:bg>
    <a:effectLst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F669CC3-7B5B-4B7B-A754-47B608F8F562}">
      <dsp:nvSpPr>
        <dsp:cNvPr id="0" name=""/>
        <dsp:cNvSpPr/>
      </dsp:nvSpPr>
      <dsp:spPr>
        <a:xfrm>
          <a:off x="471760" y="130845"/>
          <a:ext cx="2366460" cy="2301310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>
              <a:solidFill>
                <a:schemeClr val="tx1"/>
              </a:solidFill>
            </a:rPr>
            <a:t>Dimension</a:t>
          </a:r>
          <a:r>
            <a:rPr lang="fr-FR" sz="1100" b="1" kern="1200" dirty="0">
              <a:solidFill>
                <a:schemeClr val="tx1"/>
              </a:solidFill>
            </a:rPr>
            <a:t> </a:t>
          </a:r>
          <a:r>
            <a:rPr lang="fr-FR" sz="1200" b="1" kern="1200" dirty="0">
              <a:solidFill>
                <a:schemeClr val="tx1"/>
              </a:solidFill>
            </a:rPr>
            <a:t>scientifique et technique</a:t>
          </a:r>
        </a:p>
      </dsp:txBody>
      <dsp:txXfrm>
        <a:off x="1758381" y="555492"/>
        <a:ext cx="802906" cy="767103"/>
      </dsp:txXfrm>
    </dsp:sp>
    <dsp:sp modelId="{4EC56D41-A0D2-49E4-89E2-7E20D92B96E5}">
      <dsp:nvSpPr>
        <dsp:cNvPr id="0" name=""/>
        <dsp:cNvSpPr/>
      </dsp:nvSpPr>
      <dsp:spPr>
        <a:xfrm>
          <a:off x="471523" y="231532"/>
          <a:ext cx="2301310" cy="2301310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>
              <a:solidFill>
                <a:schemeClr val="tx1"/>
              </a:solidFill>
            </a:rPr>
            <a:t>Dimension</a:t>
          </a:r>
          <a:r>
            <a:rPr lang="fr-FR" sz="1400" b="1" kern="1200" dirty="0">
              <a:solidFill>
                <a:schemeClr val="tx1"/>
              </a:solidFill>
            </a:rPr>
            <a:t> </a:t>
          </a:r>
          <a:r>
            <a:rPr lang="fr-FR" sz="1200" b="1" kern="1200" dirty="0">
              <a:solidFill>
                <a:schemeClr val="tx1"/>
              </a:solidFill>
            </a:rPr>
            <a:t>socioculturelle</a:t>
          </a:r>
          <a:r>
            <a:rPr lang="fr-FR" sz="1200" kern="1200" dirty="0">
              <a:solidFill>
                <a:schemeClr val="tx1"/>
              </a:solidFill>
            </a:rPr>
            <a:t> </a:t>
          </a:r>
        </a:p>
      </dsp:txBody>
      <dsp:txXfrm>
        <a:off x="1101644" y="1683549"/>
        <a:ext cx="1041068" cy="712310"/>
      </dsp:txXfrm>
    </dsp:sp>
    <dsp:sp modelId="{9B848C34-4BFB-4D45-923A-E6F682FCFCCA}">
      <dsp:nvSpPr>
        <dsp:cNvPr id="0" name=""/>
        <dsp:cNvSpPr/>
      </dsp:nvSpPr>
      <dsp:spPr>
        <a:xfrm>
          <a:off x="436428" y="177751"/>
          <a:ext cx="2301310" cy="2301310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100" b="0" kern="1200" baseline="0" dirty="0">
            <a:solidFill>
              <a:schemeClr val="tx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FR" sz="1100" b="0" kern="1200" baseline="0" dirty="0">
              <a:solidFill>
                <a:schemeClr val="tx1"/>
              </a:solidFill>
            </a:rPr>
            <a:t>Dimension </a:t>
          </a:r>
          <a:r>
            <a:rPr lang="fr-FR" sz="1100" b="1" kern="1200" baseline="0" dirty="0">
              <a:solidFill>
                <a:schemeClr val="tx1"/>
              </a:solidFill>
            </a:rPr>
            <a:t>ingénierie-design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050" b="1" kern="1200" baseline="0" dirty="0">
            <a:solidFill>
              <a:schemeClr val="tx1"/>
            </a:solidFill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050" b="1" kern="1200" baseline="0" dirty="0">
            <a:solidFill>
              <a:schemeClr val="tx1"/>
            </a:solidFill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050" b="1" kern="1200" baseline="0" dirty="0">
            <a:solidFill>
              <a:schemeClr val="tx1"/>
            </a:solidFill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dirty="0">
            <a:solidFill>
              <a:schemeClr val="tx1"/>
            </a:solidFill>
          </a:endParaRPr>
        </a:p>
      </dsp:txBody>
      <dsp:txXfrm>
        <a:off x="682997" y="629794"/>
        <a:ext cx="780801" cy="767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0811-B1B8-0E45-BC79-31297C45F462}" type="datetimeFigureOut">
              <a:rPr lang="fr-FR" smtClean="0"/>
              <a:pPr/>
              <a:t>14/02/2019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093E-77F9-7140-9B66-203546D3E40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3368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F093E-77F9-7140-9B66-203546D3E404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74840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F093E-77F9-7140-9B66-203546D3E404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7484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80930"/>
            <a:ext cx="7772400" cy="317058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Archive" charset="0"/>
                <a:ea typeface="Archive" charset="0"/>
                <a:cs typeface="Archive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51512"/>
            <a:ext cx="7772400" cy="97403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651" y="526774"/>
            <a:ext cx="8060635" cy="1298851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chive" charset="0"/>
                <a:ea typeface="Archive" charset="0"/>
                <a:cs typeface="Archive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61" y="2604052"/>
            <a:ext cx="8259417" cy="357291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2" y="437532"/>
            <a:ext cx="8259832" cy="874434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accent1"/>
                </a:solidFill>
                <a:latin typeface="Archive" charset="0"/>
                <a:ea typeface="Archive" charset="0"/>
                <a:cs typeface="Archive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20688"/>
            <a:ext cx="7886700" cy="392595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20161-A64A-1B4E-BB6C-EE10084B857B}" type="datetimeFigureOut">
              <a:rPr lang="fr-FR" smtClean="0"/>
              <a:pPr/>
              <a:t>14/02/2019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C39AD-C27C-DC4E-91E5-B139DFB1C8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09203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_Microsoft_Office_Word1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4.fr/banc-d-essai-thermique-3899.html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://costeno16.alwaysdata.net/09_vitrages.html" TargetMode="Externa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_Microsoft_Office_Word2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Exemples de séquences pédagogique I2D sur le concept d’énergie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Exemples sur des séquences intégrant des activités MEI et respectant la logique STEM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3945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Activités typées E</a:t>
            </a:r>
            <a:br>
              <a:rPr lang="fr-FR" dirty="0" smtClean="0"/>
            </a:br>
            <a:r>
              <a:rPr lang="fr-FR" sz="2800" b="1" dirty="0" smtClean="0"/>
              <a:t>Energie : Conversion et stockage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7" y="1520687"/>
            <a:ext cx="5401132" cy="4253811"/>
          </a:xfrm>
        </p:spPr>
        <p:txBody>
          <a:bodyPr>
            <a:normAutofit/>
          </a:bodyPr>
          <a:lstStyle/>
          <a:p>
            <a:r>
              <a:rPr lang="fr-FR" b="1" dirty="0" smtClean="0"/>
              <a:t>Scénario d’activités pratiques dans le domaine de l’énergie (suite)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Mise en évidence d’un besoin de stockage d’énergie pour pallier l’intermittence de l’énergie produite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Mise en évidence de la différence </a:t>
            </a:r>
            <a:br>
              <a:rPr lang="fr-FR" dirty="0" smtClean="0"/>
            </a:br>
            <a:r>
              <a:rPr lang="fr-FR" dirty="0" smtClean="0"/>
              <a:t>entre énergie et puissance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Simulations </a:t>
            </a:r>
            <a:r>
              <a:rPr lang="fr-FR" dirty="0" err="1" smtClean="0"/>
              <a:t>multiphysique</a:t>
            </a:r>
            <a:r>
              <a:rPr lang="fr-FR" dirty="0" smtClean="0"/>
              <a:t> et modeleur 3D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Comparaison du </a:t>
            </a:r>
            <a:r>
              <a:rPr lang="fr-FR" dirty="0" smtClean="0">
                <a:solidFill>
                  <a:srgbClr val="00B050"/>
                </a:solidFill>
              </a:rPr>
              <a:t>cahier des charges </a:t>
            </a:r>
            <a:r>
              <a:rPr lang="fr-FR" dirty="0" smtClean="0"/>
              <a:t>avec les résultats de </a:t>
            </a:r>
            <a:r>
              <a:rPr lang="fr-FR" dirty="0" smtClean="0">
                <a:solidFill>
                  <a:srgbClr val="A2127F"/>
                </a:solidFill>
              </a:rPr>
              <a:t>simulation</a:t>
            </a:r>
            <a:r>
              <a:rPr lang="fr-FR" dirty="0" smtClean="0"/>
              <a:t> et d’</a:t>
            </a:r>
            <a:r>
              <a:rPr lang="fr-FR" dirty="0" smtClean="0">
                <a:solidFill>
                  <a:srgbClr val="31859C"/>
                </a:solidFill>
              </a:rPr>
              <a:t>expérimentation </a:t>
            </a:r>
            <a:r>
              <a:rPr lang="fr-FR" dirty="0" smtClean="0"/>
              <a:t>dans le domaine de la conversion et du stockage</a:t>
            </a:r>
            <a:endParaRPr lang="fr-FR" dirty="0"/>
          </a:p>
        </p:txBody>
      </p:sp>
      <p:pic>
        <p:nvPicPr>
          <p:cNvPr id="4" name="Picture 2" descr="Lampe dynamo">
            <a:extLst>
              <a:ext uri="{FF2B5EF4-FFF2-40B4-BE49-F238E27FC236}">
                <a16:creationId xmlns:a16="http://schemas.microsoft.com/office/drawing/2014/main" xmlns="" id="{C625C50F-A75F-4222-A30C-E9FCB557B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333" b="17619"/>
          <a:stretch/>
        </p:blipFill>
        <p:spPr bwMode="auto">
          <a:xfrm>
            <a:off x="6133666" y="437532"/>
            <a:ext cx="2563488" cy="17187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9F47950E-348C-41A4-86A8-6D084D7C3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1" t="23213" r="39405" b="12886"/>
          <a:stretch/>
        </p:blipFill>
        <p:spPr>
          <a:xfrm>
            <a:off x="6133666" y="3686503"/>
            <a:ext cx="2240030" cy="19150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8B99DBF9-97D3-49C1-A520-3204A4F84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67" t="50000" r="30119" b="23585"/>
          <a:stretch/>
        </p:blipFill>
        <p:spPr>
          <a:xfrm>
            <a:off x="6133666" y="2434335"/>
            <a:ext cx="1342537" cy="1094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200" b="1" dirty="0" smtClean="0"/>
              <a:t>Séquence : Utilisation des énergies renouvelables intermittentes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28B76588-F0D9-4FC3-A8E5-94A40D8A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714" y="2969670"/>
            <a:ext cx="1070506" cy="10705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D915B470-483C-494A-9A5C-DB16BDCE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46" y="4135414"/>
            <a:ext cx="1309723" cy="1146007"/>
          </a:xfrm>
          <a:prstGeom prst="rect">
            <a:avLst/>
          </a:prstGeom>
        </p:spPr>
      </p:pic>
      <p:sp>
        <p:nvSpPr>
          <p:cNvPr id="7" name="Flèche : droite 3">
            <a:extLst>
              <a:ext uri="{FF2B5EF4-FFF2-40B4-BE49-F238E27FC236}">
                <a16:creationId xmlns:a16="http://schemas.microsoft.com/office/drawing/2014/main" xmlns="" id="{FF3A1863-718F-4873-8E8E-8DBFFF45E7A7}"/>
              </a:ext>
            </a:extLst>
          </p:cNvPr>
          <p:cNvSpPr/>
          <p:nvPr/>
        </p:nvSpPr>
        <p:spPr>
          <a:xfrm>
            <a:off x="480451" y="1790553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B9B8E26-5D2B-44A6-8E10-E31B4F13EED6}"/>
              </a:ext>
            </a:extLst>
          </p:cNvPr>
          <p:cNvSpPr/>
          <p:nvPr/>
        </p:nvSpPr>
        <p:spPr>
          <a:xfrm>
            <a:off x="2986584" y="1705142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Synthèse globale de la séquence après l’ensemble des activités typées MEI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B67D8C05-EC57-4CE5-92A4-16EB1BF6B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07" y="1731762"/>
            <a:ext cx="1023801" cy="1023801"/>
          </a:xfrm>
          <a:prstGeom prst="rect">
            <a:avLst/>
          </a:prstGeom>
        </p:spPr>
      </p:pic>
      <p:sp>
        <p:nvSpPr>
          <p:cNvPr id="10" name="Flèche : droite 10">
            <a:extLst>
              <a:ext uri="{FF2B5EF4-FFF2-40B4-BE49-F238E27FC236}">
                <a16:creationId xmlns:a16="http://schemas.microsoft.com/office/drawing/2014/main" xmlns="" id="{EC82ECCF-3BB4-4C2B-8560-85022A308453}"/>
              </a:ext>
            </a:extLst>
          </p:cNvPr>
          <p:cNvSpPr/>
          <p:nvPr/>
        </p:nvSpPr>
        <p:spPr>
          <a:xfrm>
            <a:off x="480451" y="3126053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2C23366-F72F-418F-8F8C-8DE5B724D1F9}"/>
              </a:ext>
            </a:extLst>
          </p:cNvPr>
          <p:cNvSpPr/>
          <p:nvPr/>
        </p:nvSpPr>
        <p:spPr>
          <a:xfrm>
            <a:off x="2986584" y="3040642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Activités de réinvestissement : travaux dirigés, activités pratiques…</a:t>
            </a:r>
          </a:p>
        </p:txBody>
      </p:sp>
      <p:sp>
        <p:nvSpPr>
          <p:cNvPr id="12" name="Flèche : droite 13">
            <a:extLst>
              <a:ext uri="{FF2B5EF4-FFF2-40B4-BE49-F238E27FC236}">
                <a16:creationId xmlns:a16="http://schemas.microsoft.com/office/drawing/2014/main" xmlns="" id="{D723EBD4-59B4-48A7-A56D-4E8B24784B54}"/>
              </a:ext>
            </a:extLst>
          </p:cNvPr>
          <p:cNvSpPr/>
          <p:nvPr/>
        </p:nvSpPr>
        <p:spPr>
          <a:xfrm>
            <a:off x="480451" y="4302253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51697C2-CDE6-4FF8-9AFC-91561596FC7E}"/>
              </a:ext>
            </a:extLst>
          </p:cNvPr>
          <p:cNvSpPr/>
          <p:nvPr/>
        </p:nvSpPr>
        <p:spPr>
          <a:xfrm>
            <a:off x="2986584" y="4216842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Evaluation sommative +  correction + remédiation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4415E95-BC90-40EC-BF1F-B21CC380507A}"/>
              </a:ext>
            </a:extLst>
          </p:cNvPr>
          <p:cNvSpPr/>
          <p:nvPr/>
        </p:nvSpPr>
        <p:spPr>
          <a:xfrm>
            <a:off x="849049" y="2384795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6C2375F-2215-48D1-8E31-962D62BB00E7}"/>
              </a:ext>
            </a:extLst>
          </p:cNvPr>
          <p:cNvSpPr/>
          <p:nvPr/>
        </p:nvSpPr>
        <p:spPr>
          <a:xfrm>
            <a:off x="849049" y="4886133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B90C9A6-AB76-40B8-95B2-E3568CF668D9}"/>
              </a:ext>
            </a:extLst>
          </p:cNvPr>
          <p:cNvSpPr/>
          <p:nvPr/>
        </p:nvSpPr>
        <p:spPr>
          <a:xfrm>
            <a:off x="0" y="3720295"/>
            <a:ext cx="1365956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 et/ou </a:t>
            </a:r>
            <a:r>
              <a:rPr lang="fr-FR" dirty="0" smtClean="0">
                <a:solidFill>
                  <a:srgbClr val="FF0000"/>
                </a:solidFill>
              </a:rPr>
              <a:t>EA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Projet IT : Améliorer la lampe </a:t>
            </a:r>
            <a:r>
              <a:rPr lang="fr-FR" b="1" dirty="0" err="1" smtClean="0"/>
              <a:t>Géonaute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27F86890-C4DF-448F-AE84-224C880C8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4" t="27236" r="24456" b="14572"/>
          <a:stretch/>
        </p:blipFill>
        <p:spPr>
          <a:xfrm>
            <a:off x="180906" y="1311966"/>
            <a:ext cx="8963094" cy="5508111"/>
          </a:xfrm>
          <a:prstGeom prst="rect">
            <a:avLst/>
          </a:prstGeom>
        </p:spPr>
      </p:pic>
      <p:sp>
        <p:nvSpPr>
          <p:cNvPr id="6" name="Rectangle : coins arrondis 16">
            <a:extLst>
              <a:ext uri="{FF2B5EF4-FFF2-40B4-BE49-F238E27FC236}">
                <a16:creationId xmlns:a16="http://schemas.microsoft.com/office/drawing/2014/main" xmlns="" id="{10C5C817-213D-4E2C-8064-2E507E86FF87}"/>
              </a:ext>
            </a:extLst>
          </p:cNvPr>
          <p:cNvSpPr/>
          <p:nvPr/>
        </p:nvSpPr>
        <p:spPr>
          <a:xfrm>
            <a:off x="2924080" y="3831989"/>
            <a:ext cx="5083545" cy="543339"/>
          </a:xfrm>
          <a:prstGeom prst="roundRect">
            <a:avLst/>
          </a:prstGeom>
          <a:noFill/>
          <a:ln w="38100">
            <a:solidFill>
              <a:srgbClr val="A2127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444218F3-057E-46F1-BEF1-E79AFC715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29" b="20329"/>
          <a:stretch/>
        </p:blipFill>
        <p:spPr>
          <a:xfrm>
            <a:off x="6936062" y="1002059"/>
            <a:ext cx="2143125" cy="12717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2F8EB49-AED8-456F-9EB6-AC1B64F04E72}"/>
              </a:ext>
            </a:extLst>
          </p:cNvPr>
          <p:cNvSpPr/>
          <p:nvPr/>
        </p:nvSpPr>
        <p:spPr>
          <a:xfrm>
            <a:off x="6653413" y="3115563"/>
            <a:ext cx="2490587" cy="32947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Améliorations typées 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04F0A65-13BA-40B7-814B-ADCC84487320}"/>
              </a:ext>
            </a:extLst>
          </p:cNvPr>
          <p:cNvSpPr/>
          <p:nvPr/>
        </p:nvSpPr>
        <p:spPr>
          <a:xfrm>
            <a:off x="6653416" y="3502510"/>
            <a:ext cx="2490584" cy="329479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Améliorations typées 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12F9EBD-651E-4BAB-8FBD-D2BBED17228F}"/>
              </a:ext>
            </a:extLst>
          </p:cNvPr>
          <p:cNvSpPr/>
          <p:nvPr/>
        </p:nvSpPr>
        <p:spPr>
          <a:xfrm>
            <a:off x="6653416" y="5138389"/>
            <a:ext cx="2490584" cy="30825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Améliorations typées I</a:t>
            </a:r>
          </a:p>
        </p:txBody>
      </p:sp>
      <p:sp>
        <p:nvSpPr>
          <p:cNvPr id="13" name="Rectangle : coins arrondis 16">
            <a:extLst>
              <a:ext uri="{FF2B5EF4-FFF2-40B4-BE49-F238E27FC236}">
                <a16:creationId xmlns:a16="http://schemas.microsoft.com/office/drawing/2014/main" xmlns="" id="{10C5C817-213D-4E2C-8064-2E507E86FF87}"/>
              </a:ext>
            </a:extLst>
          </p:cNvPr>
          <p:cNvSpPr/>
          <p:nvPr/>
        </p:nvSpPr>
        <p:spPr>
          <a:xfrm>
            <a:off x="2924080" y="5233498"/>
            <a:ext cx="5380676" cy="703839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6">
            <a:extLst>
              <a:ext uri="{FF2B5EF4-FFF2-40B4-BE49-F238E27FC236}">
                <a16:creationId xmlns:a16="http://schemas.microsoft.com/office/drawing/2014/main" xmlns="" id="{10C5C817-213D-4E2C-8064-2E507E86FF87}"/>
              </a:ext>
            </a:extLst>
          </p:cNvPr>
          <p:cNvSpPr/>
          <p:nvPr/>
        </p:nvSpPr>
        <p:spPr>
          <a:xfrm>
            <a:off x="2924082" y="3445041"/>
            <a:ext cx="3941940" cy="329137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6">
            <a:extLst>
              <a:ext uri="{FF2B5EF4-FFF2-40B4-BE49-F238E27FC236}">
                <a16:creationId xmlns:a16="http://schemas.microsoft.com/office/drawing/2014/main" xmlns="" id="{10C5C817-213D-4E2C-8064-2E507E86FF87}"/>
              </a:ext>
            </a:extLst>
          </p:cNvPr>
          <p:cNvSpPr/>
          <p:nvPr/>
        </p:nvSpPr>
        <p:spPr>
          <a:xfrm>
            <a:off x="2924082" y="4809252"/>
            <a:ext cx="6027894" cy="329137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/>
        </p:nvGraphicFramePr>
        <p:xfrm>
          <a:off x="0" y="596900"/>
          <a:ext cx="9043988" cy="5595938"/>
        </p:xfrm>
        <a:graphic>
          <a:graphicData uri="http://schemas.openxmlformats.org/presentationml/2006/ole">
            <p:oleObj spid="_x0000_s1027" name="Document" r:id="rId3" imgW="9910810" imgH="6133205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200" b="1" dirty="0" smtClean="0"/>
              <a:t>Séquence : </a:t>
            </a:r>
            <a:r>
              <a:rPr lang="fr-FR" sz="2800" b="1" dirty="0" smtClean="0"/>
              <a:t>Comment consommer moins dans l’habitat 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1" dirty="0" smtClean="0"/>
              <a:t>O1 -  Caractériser des produits ou des constituants privilégiant un usage raisonné du point de vue développement durable</a:t>
            </a:r>
          </a:p>
          <a:p>
            <a:pPr lvl="1"/>
            <a:r>
              <a:rPr lang="fr-FR" dirty="0" smtClean="0"/>
              <a:t>CO1.1 - Justifier les choix des structures matérielles et/ou logicielles d’un produit, Identifier les flux mis en œuvre dans une approche de développement durable</a:t>
            </a:r>
          </a:p>
          <a:p>
            <a:pPr lvl="1"/>
            <a:r>
              <a:rPr lang="fr-FR" dirty="0" smtClean="0"/>
              <a:t>CO1.3 - Justifier les solutions constructives d’un produit au regard des performances environnementales et estimer leur impact sur l’efficacité globale</a:t>
            </a:r>
          </a:p>
          <a:p>
            <a:pPr lvl="2"/>
            <a:endParaRPr lang="fr-FR" dirty="0" smtClean="0"/>
          </a:p>
          <a:p>
            <a:r>
              <a:rPr lang="fr-FR" b="1" dirty="0" smtClean="0"/>
              <a:t>O4 - Communiquer une idée, un principe ou une solution technique, un projet, y compris en langue étrangère</a:t>
            </a:r>
          </a:p>
          <a:p>
            <a:pPr lvl="1"/>
            <a:r>
              <a:rPr lang="fr-FR" dirty="0" smtClean="0"/>
              <a:t>CO4.3 - Présenter de manière argumentée des démarches, des résultats, y compris dans une langue étrangère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Séquence Comment consommer moins dans l’habitat 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Scénario pédagogique envisagé en 8 étapes :</a:t>
            </a:r>
          </a:p>
          <a:p>
            <a:endParaRPr lang="fr-FR" dirty="0"/>
          </a:p>
        </p:txBody>
      </p:sp>
      <p:sp>
        <p:nvSpPr>
          <p:cNvPr id="21" name="Flèche : droite 7">
            <a:extLst>
              <a:ext uri="{FF2B5EF4-FFF2-40B4-BE49-F238E27FC236}">
                <a16:creationId xmlns:a16="http://schemas.microsoft.com/office/drawing/2014/main" xmlns="" id="{033EAD37-F7E4-470E-BE3F-F231CB6FD3C2}"/>
              </a:ext>
            </a:extLst>
          </p:cNvPr>
          <p:cNvSpPr/>
          <p:nvPr/>
        </p:nvSpPr>
        <p:spPr>
          <a:xfrm>
            <a:off x="66498" y="2709935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BD213998-F29B-482F-BCBA-E780F676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60" y="2236602"/>
            <a:ext cx="627822" cy="6090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B733359-1ECC-4DCA-B8F0-B24630CBE83F}"/>
              </a:ext>
            </a:extLst>
          </p:cNvPr>
          <p:cNvSpPr/>
          <p:nvPr/>
        </p:nvSpPr>
        <p:spPr>
          <a:xfrm>
            <a:off x="1432454" y="1869420"/>
            <a:ext cx="7078134" cy="25452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Des ressources (vidéos, PDF,  etc.) sont fournies en vue de l’étape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sensibilisation aux modes de transfert de chaleur (conduction, convection et rayonnement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identification des origines des consommations et des apports dans l’habitat.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Des QCM en ligne sont accessibles (relatifs aux vidéos) pour valoriser le travail personnel.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FABF8A0E-152B-49A9-BE05-39D01ACB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24575">
            <a:off x="7895765" y="1570923"/>
            <a:ext cx="1245154" cy="82859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27659D94-119D-4116-8D73-93E4489B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071" y="3996571"/>
            <a:ext cx="2628900" cy="1733550"/>
          </a:xfrm>
          <a:prstGeom prst="rect">
            <a:avLst/>
          </a:prstGeom>
        </p:spPr>
      </p:pic>
      <p:pic>
        <p:nvPicPr>
          <p:cNvPr id="26" name="Picture 2" descr="Résultat de recherche d'images pour &quot;apport solaire&quot;">
            <a:extLst>
              <a:ext uri="{FF2B5EF4-FFF2-40B4-BE49-F238E27FC236}">
                <a16:creationId xmlns:a16="http://schemas.microsoft.com/office/drawing/2014/main" xmlns="" id="{B14B0DFF-18CA-4B59-A5BA-BF50E0FB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21" y="4147228"/>
            <a:ext cx="2152267" cy="14322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F211E708-11F7-4801-94E8-B0153402A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454" y="4297884"/>
            <a:ext cx="1987802" cy="1432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Séquence Comment consommer moins dans l’habitat 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2" name="Picture 2" descr="Résultat de recherche d'images pour &quot;bonhomme reunion&quot;">
            <a:extLst>
              <a:ext uri="{FF2B5EF4-FFF2-40B4-BE49-F238E27FC236}">
                <a16:creationId xmlns:a16="http://schemas.microsoft.com/office/drawing/2014/main" xmlns="" id="{E53D77AF-3088-42A6-9895-4E85ACFE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670724"/>
            <a:ext cx="984956" cy="9849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EBA320E-9353-45F9-82EF-5611604E6B00}"/>
              </a:ext>
            </a:extLst>
          </p:cNvPr>
          <p:cNvSpPr/>
          <p:nvPr/>
        </p:nvSpPr>
        <p:spPr>
          <a:xfrm>
            <a:off x="1619020" y="1747294"/>
            <a:ext cx="7078134" cy="223238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</a:rPr>
              <a:t>Les élèves travaillent afin de faire </a:t>
            </a:r>
            <a:r>
              <a:rPr lang="fr-FR" sz="2000" b="1" dirty="0">
                <a:solidFill>
                  <a:schemeClr val="tx1"/>
                </a:solidFill>
              </a:rPr>
              <a:t>émerger</a:t>
            </a:r>
            <a:r>
              <a:rPr lang="fr-FR" sz="2000" dirty="0">
                <a:solidFill>
                  <a:schemeClr val="tx1"/>
                </a:solidFill>
              </a:rPr>
              <a:t> la problématique à partir des ressources vidéos de l’étape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</a:rPr>
              <a:t>Les concepts nécessaires à la compréhension des activités de la séquence sont explicités (Déperditions, apports,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</a:rPr>
              <a:t>Réflexion sur le compromis été/hiver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</a:rPr>
              <a:t>Les élèves connaissent les principales sources de dépenses et d’apports énergétiques.</a:t>
            </a:r>
          </a:p>
        </p:txBody>
      </p:sp>
      <p:sp>
        <p:nvSpPr>
          <p:cNvPr id="14" name="Flèche : courbe vers la droite 6">
            <a:extLst>
              <a:ext uri="{FF2B5EF4-FFF2-40B4-BE49-F238E27FC236}">
                <a16:creationId xmlns:a16="http://schemas.microsoft.com/office/drawing/2014/main" xmlns="" id="{8F2B60E5-F1B6-43BE-89C9-0306B41D2261}"/>
              </a:ext>
            </a:extLst>
          </p:cNvPr>
          <p:cNvSpPr/>
          <p:nvPr/>
        </p:nvSpPr>
        <p:spPr>
          <a:xfrm>
            <a:off x="730940" y="3934371"/>
            <a:ext cx="842941" cy="976046"/>
          </a:xfrm>
          <a:prstGeom prst="curvedRightArrow">
            <a:avLst>
              <a:gd name="adj1" fmla="val 25000"/>
              <a:gd name="adj2" fmla="val 50000"/>
              <a:gd name="adj3" fmla="val 429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667E71FC-B653-4FBB-B790-3B8252EF49B4}"/>
              </a:ext>
            </a:extLst>
          </p:cNvPr>
          <p:cNvSpPr txBox="1"/>
          <p:nvPr/>
        </p:nvSpPr>
        <p:spPr>
          <a:xfrm>
            <a:off x="1619020" y="4541085"/>
            <a:ext cx="764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Mise en évidence des concepts de </a:t>
            </a:r>
            <a:r>
              <a:rPr lang="fr-FR" sz="2000" b="1" dirty="0">
                <a:solidFill>
                  <a:srgbClr val="A2127F"/>
                </a:solidFill>
              </a:rPr>
              <a:t>conversion</a:t>
            </a:r>
            <a:r>
              <a:rPr lang="fr-FR" sz="2000" b="1" dirty="0"/>
              <a:t> et de transfert d’énergie</a:t>
            </a:r>
            <a:endParaRPr lang="fr-FR" sz="2000" b="1" strike="sngStrik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D41AA76-C028-4BBB-BC61-8ED7916B4165}"/>
              </a:ext>
            </a:extLst>
          </p:cNvPr>
          <p:cNvSpPr/>
          <p:nvPr/>
        </p:nvSpPr>
        <p:spPr>
          <a:xfrm>
            <a:off x="623888" y="3089856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  <p:sp>
        <p:nvSpPr>
          <p:cNvPr id="11" name="Flèche : droite 3">
            <a:extLst>
              <a:ext uri="{FF2B5EF4-FFF2-40B4-BE49-F238E27FC236}">
                <a16:creationId xmlns:a16="http://schemas.microsoft.com/office/drawing/2014/main" xmlns="" id="{DD16B4B4-B979-4BA5-B93C-4286716AD934}"/>
              </a:ext>
            </a:extLst>
          </p:cNvPr>
          <p:cNvSpPr/>
          <p:nvPr/>
        </p:nvSpPr>
        <p:spPr>
          <a:xfrm>
            <a:off x="253064" y="2495614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Séquence Comment consommer moins dans l’habitat 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429" y="1408655"/>
            <a:ext cx="7886700" cy="3925956"/>
          </a:xfrm>
        </p:spPr>
        <p:txBody>
          <a:bodyPr>
            <a:normAutofit/>
          </a:bodyPr>
          <a:lstStyle/>
          <a:p>
            <a:r>
              <a:rPr lang="fr-FR" sz="1800" i="1" u="sng" dirty="0" smtClean="0"/>
              <a:t>Exemple de carte mentale réalisée à partir des représentations des élèves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425ADFFD-DEC0-4CFA-9235-2FE0574D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9994"/>
            <a:ext cx="9144000" cy="366030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6D1554EE-97EE-41EA-9E74-674B2B146A8E}"/>
              </a:ext>
            </a:extLst>
          </p:cNvPr>
          <p:cNvSpPr txBox="1"/>
          <p:nvPr/>
        </p:nvSpPr>
        <p:spPr>
          <a:xfrm>
            <a:off x="4555779" y="6011333"/>
            <a:ext cx="315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Non abordé dans la séquence</a:t>
            </a:r>
          </a:p>
        </p:txBody>
      </p:sp>
      <p:sp>
        <p:nvSpPr>
          <p:cNvPr id="13" name="Rectangle : coins arrondis 15">
            <a:extLst>
              <a:ext uri="{FF2B5EF4-FFF2-40B4-BE49-F238E27FC236}">
                <a16:creationId xmlns:a16="http://schemas.microsoft.com/office/drawing/2014/main" xmlns="" id="{A0259576-175B-4798-909F-62E73C434970}"/>
              </a:ext>
            </a:extLst>
          </p:cNvPr>
          <p:cNvSpPr/>
          <p:nvPr/>
        </p:nvSpPr>
        <p:spPr>
          <a:xfrm>
            <a:off x="5578605" y="2009994"/>
            <a:ext cx="3565395" cy="2062384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 : coins arrondis 16">
            <a:extLst>
              <a:ext uri="{FF2B5EF4-FFF2-40B4-BE49-F238E27FC236}">
                <a16:creationId xmlns:a16="http://schemas.microsoft.com/office/drawing/2014/main" xmlns="" id="{DDCEA74D-4D68-4925-BC08-4A25FBAB39ED}"/>
              </a:ext>
            </a:extLst>
          </p:cNvPr>
          <p:cNvSpPr/>
          <p:nvPr/>
        </p:nvSpPr>
        <p:spPr>
          <a:xfrm>
            <a:off x="1" y="3261673"/>
            <a:ext cx="4223207" cy="1512149"/>
          </a:xfrm>
          <a:prstGeom prst="roundRect">
            <a:avLst>
              <a:gd name="adj" fmla="val 5215"/>
            </a:avLst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xmlns="" id="{A9A5B518-29D6-44E2-9F95-521A272267E8}"/>
              </a:ext>
            </a:extLst>
          </p:cNvPr>
          <p:cNvSpPr/>
          <p:nvPr/>
        </p:nvSpPr>
        <p:spPr>
          <a:xfrm>
            <a:off x="2064358" y="1841444"/>
            <a:ext cx="2135001" cy="954512"/>
          </a:xfrm>
          <a:prstGeom prst="round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7">
            <a:extLst>
              <a:ext uri="{FF2B5EF4-FFF2-40B4-BE49-F238E27FC236}">
                <a16:creationId xmlns:a16="http://schemas.microsoft.com/office/drawing/2014/main" xmlns="" id="{E07EDCF7-5528-47CB-8A3E-B6909876E243}"/>
              </a:ext>
            </a:extLst>
          </p:cNvPr>
          <p:cNvSpPr/>
          <p:nvPr/>
        </p:nvSpPr>
        <p:spPr>
          <a:xfrm>
            <a:off x="2741283" y="6011333"/>
            <a:ext cx="1264355" cy="451556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lèche : droite 18">
            <a:extLst>
              <a:ext uri="{FF2B5EF4-FFF2-40B4-BE49-F238E27FC236}">
                <a16:creationId xmlns:a16="http://schemas.microsoft.com/office/drawing/2014/main" xmlns="" id="{0D4F3F95-3FA9-4C09-A758-BC0F892E30B7}"/>
              </a:ext>
            </a:extLst>
          </p:cNvPr>
          <p:cNvSpPr/>
          <p:nvPr/>
        </p:nvSpPr>
        <p:spPr>
          <a:xfrm>
            <a:off x="4145134" y="6121929"/>
            <a:ext cx="410645" cy="1919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 : coins arrondis 21">
            <a:extLst>
              <a:ext uri="{FF2B5EF4-FFF2-40B4-BE49-F238E27FC236}">
                <a16:creationId xmlns:a16="http://schemas.microsoft.com/office/drawing/2014/main" xmlns="" id="{39F6B61A-5EEC-4485-B386-F686F611EA1B}"/>
              </a:ext>
            </a:extLst>
          </p:cNvPr>
          <p:cNvSpPr/>
          <p:nvPr/>
        </p:nvSpPr>
        <p:spPr>
          <a:xfrm>
            <a:off x="2064358" y="2889508"/>
            <a:ext cx="2135001" cy="357120"/>
          </a:xfrm>
          <a:prstGeom prst="round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0" name="Connecteur : en angle 26">
            <a:extLst>
              <a:ext uri="{FF2B5EF4-FFF2-40B4-BE49-F238E27FC236}">
                <a16:creationId xmlns:a16="http://schemas.microsoft.com/office/drawing/2014/main" xmlns="" id="{6D8CE9E6-22F2-452B-B526-8C2EB8281AA6}"/>
              </a:ext>
            </a:extLst>
          </p:cNvPr>
          <p:cNvCxnSpPr>
            <a:cxnSpLocks/>
            <a:stCxn id="33" idx="3"/>
            <a:endCxn id="19" idx="1"/>
          </p:cNvCxnSpPr>
          <p:nvPr/>
        </p:nvCxnSpPr>
        <p:spPr>
          <a:xfrm>
            <a:off x="1228496" y="2889508"/>
            <a:ext cx="835862" cy="1785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ngle 31">
            <a:extLst>
              <a:ext uri="{FF2B5EF4-FFF2-40B4-BE49-F238E27FC236}">
                <a16:creationId xmlns:a16="http://schemas.microsoft.com/office/drawing/2014/main" xmlns="" id="{60C83675-3346-4824-A6E7-91F1D42F8F0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673782" y="3018173"/>
            <a:ext cx="390576" cy="498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66197A3-9B34-4E90-B5FE-D2E84651A314}"/>
              </a:ext>
            </a:extLst>
          </p:cNvPr>
          <p:cNvSpPr/>
          <p:nvPr/>
        </p:nvSpPr>
        <p:spPr>
          <a:xfrm>
            <a:off x="282756" y="2682033"/>
            <a:ext cx="446873" cy="446873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191AFAF-A742-4609-9A7A-C914CF0BE90B}"/>
              </a:ext>
            </a:extLst>
          </p:cNvPr>
          <p:cNvSpPr/>
          <p:nvPr/>
        </p:nvSpPr>
        <p:spPr>
          <a:xfrm>
            <a:off x="1529826" y="1786557"/>
            <a:ext cx="446873" cy="446873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017372F-5789-48BD-9443-F1905C040122}"/>
              </a:ext>
            </a:extLst>
          </p:cNvPr>
          <p:cNvSpPr/>
          <p:nvPr/>
        </p:nvSpPr>
        <p:spPr>
          <a:xfrm>
            <a:off x="8529995" y="2124427"/>
            <a:ext cx="446873" cy="44687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F05DBC0D-5BA7-407C-A789-20C1469F9A34}"/>
              </a:ext>
            </a:extLst>
          </p:cNvPr>
          <p:cNvSpPr/>
          <p:nvPr/>
        </p:nvSpPr>
        <p:spPr>
          <a:xfrm>
            <a:off x="8529995" y="2667981"/>
            <a:ext cx="446873" cy="446873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EF51733-595E-48A5-9C5B-73DD96265664}"/>
              </a:ext>
            </a:extLst>
          </p:cNvPr>
          <p:cNvSpPr/>
          <p:nvPr/>
        </p:nvSpPr>
        <p:spPr>
          <a:xfrm>
            <a:off x="781623" y="2666071"/>
            <a:ext cx="446873" cy="446873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36D0911-6833-45E4-AB3D-7E2FA1787E37}"/>
              </a:ext>
            </a:extLst>
          </p:cNvPr>
          <p:cNvSpPr/>
          <p:nvPr/>
        </p:nvSpPr>
        <p:spPr>
          <a:xfrm>
            <a:off x="1529826" y="2347863"/>
            <a:ext cx="446873" cy="44687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</a:t>
            </a:r>
          </a:p>
        </p:txBody>
      </p:sp>
      <p:sp>
        <p:nvSpPr>
          <p:cNvPr id="35" name="Rectangle : coins arrondis 23">
            <a:extLst>
              <a:ext uri="{FF2B5EF4-FFF2-40B4-BE49-F238E27FC236}">
                <a16:creationId xmlns:a16="http://schemas.microsoft.com/office/drawing/2014/main" xmlns="" id="{CEC428E2-8F90-4688-87D8-181A4FE3981B}"/>
              </a:ext>
            </a:extLst>
          </p:cNvPr>
          <p:cNvSpPr/>
          <p:nvPr/>
        </p:nvSpPr>
        <p:spPr>
          <a:xfrm>
            <a:off x="5608049" y="4072378"/>
            <a:ext cx="3535951" cy="1158199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3A364AB-7971-4AAF-A946-895FB1EEE0D5}"/>
              </a:ext>
            </a:extLst>
          </p:cNvPr>
          <p:cNvSpPr/>
          <p:nvPr/>
        </p:nvSpPr>
        <p:spPr>
          <a:xfrm>
            <a:off x="8593794" y="4664302"/>
            <a:ext cx="446873" cy="446873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</a:t>
            </a:r>
          </a:p>
        </p:txBody>
      </p:sp>
      <p:sp>
        <p:nvSpPr>
          <p:cNvPr id="37" name="Rectangle : coins arrondis 27">
            <a:extLst>
              <a:ext uri="{FF2B5EF4-FFF2-40B4-BE49-F238E27FC236}">
                <a16:creationId xmlns:a16="http://schemas.microsoft.com/office/drawing/2014/main" xmlns="" id="{61749AE0-726F-4102-B664-71DC7AFB66F6}"/>
              </a:ext>
            </a:extLst>
          </p:cNvPr>
          <p:cNvSpPr/>
          <p:nvPr/>
        </p:nvSpPr>
        <p:spPr>
          <a:xfrm>
            <a:off x="1" y="4773823"/>
            <a:ext cx="4223208" cy="956888"/>
          </a:xfrm>
          <a:prstGeom prst="round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7C4C6DE-D623-495B-B667-FB843E0C360E}"/>
              </a:ext>
            </a:extLst>
          </p:cNvPr>
          <p:cNvSpPr/>
          <p:nvPr/>
        </p:nvSpPr>
        <p:spPr>
          <a:xfrm>
            <a:off x="89722" y="4887738"/>
            <a:ext cx="446873" cy="446873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Séquence Comment consommer moins dans l’habitat 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37322" y="1556464"/>
            <a:ext cx="7886700" cy="3925956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0" name="Flèche : droite 3">
            <a:extLst>
              <a:ext uri="{FF2B5EF4-FFF2-40B4-BE49-F238E27FC236}">
                <a16:creationId xmlns:a16="http://schemas.microsoft.com/office/drawing/2014/main" xmlns="" id="{E2FEC3BC-EC68-49DD-8D52-712FE896696E}"/>
              </a:ext>
            </a:extLst>
          </p:cNvPr>
          <p:cNvSpPr/>
          <p:nvPr/>
        </p:nvSpPr>
        <p:spPr>
          <a:xfrm>
            <a:off x="437322" y="2217368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3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E3B3D0D6-1EC4-4106-9064-5DA96054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56" y="1699670"/>
            <a:ext cx="627822" cy="6090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0B53D72-F29D-4EE1-9F88-567B0F807C74}"/>
              </a:ext>
            </a:extLst>
          </p:cNvPr>
          <p:cNvSpPr/>
          <p:nvPr/>
        </p:nvSpPr>
        <p:spPr>
          <a:xfrm>
            <a:off x="1821020" y="1520688"/>
            <a:ext cx="5970169" cy="25452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Des ressources (vidéos, PDF,  etc.) sont fournies en vue de l’étape 4 et les notions suivantes sont abordées 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chemeClr val="tx1"/>
                </a:solidFill>
                <a:sym typeface="Wingdings" panose="05000000000000000000" pitchFamily="2" charset="2"/>
              </a:rPr>
              <a:t>flux thermique est explicité ;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chemeClr val="tx1"/>
                </a:solidFill>
                <a:sym typeface="Wingdings" panose="05000000000000000000" pitchFamily="2" charset="2"/>
              </a:rPr>
              <a:t>matériaux conducteurs / isolants de la chaleur (résistance thermique et de conductivité).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Des QCM en ligne sont accessibles (relatifs aux vidéos) pour valoriser le travail personnel.</a:t>
            </a:r>
          </a:p>
        </p:txBody>
      </p:sp>
      <p:pic>
        <p:nvPicPr>
          <p:cNvPr id="20" name="Picture 2" descr="Résultat de recherche d'images pour &quot;bonhomme reunion&quot;">
            <a:extLst>
              <a:ext uri="{FF2B5EF4-FFF2-40B4-BE49-F238E27FC236}">
                <a16:creationId xmlns:a16="http://schemas.microsoft.com/office/drawing/2014/main" xmlns="" id="{E7C7D1C0-2950-4624-A3B5-65036C4D4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2" y="4065909"/>
            <a:ext cx="984956" cy="9849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76DF79A-CEF9-4CCE-B904-796B8FF884D4}"/>
              </a:ext>
            </a:extLst>
          </p:cNvPr>
          <p:cNvSpPr/>
          <p:nvPr/>
        </p:nvSpPr>
        <p:spPr>
          <a:xfrm>
            <a:off x="1821020" y="4253799"/>
            <a:ext cx="7078134" cy="14562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Les concepts nécessaires à la compréhension des activités de la séquence sont explicités (Flux thermique, structure d’une paroi, conductivité thermique,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Activité dirigée autour de ces concepts.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150555B-5466-47E1-BE5B-5A6A975DCD59}"/>
              </a:ext>
            </a:extLst>
          </p:cNvPr>
          <p:cNvSpPr/>
          <p:nvPr/>
        </p:nvSpPr>
        <p:spPr>
          <a:xfrm>
            <a:off x="879313" y="5197382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  <p:sp>
        <p:nvSpPr>
          <p:cNvPr id="19" name="Flèche : droite 9">
            <a:extLst>
              <a:ext uri="{FF2B5EF4-FFF2-40B4-BE49-F238E27FC236}">
                <a16:creationId xmlns:a16="http://schemas.microsoft.com/office/drawing/2014/main" xmlns="" id="{7D8DD376-B900-44F4-BFD7-A17AF84E473D}"/>
              </a:ext>
            </a:extLst>
          </p:cNvPr>
          <p:cNvSpPr/>
          <p:nvPr/>
        </p:nvSpPr>
        <p:spPr>
          <a:xfrm>
            <a:off x="494147" y="4606176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4</a:t>
            </a:r>
          </a:p>
        </p:txBody>
      </p:sp>
      <p:pic>
        <p:nvPicPr>
          <p:cNvPr id="24" name="Picture 2" descr="Résultat de recherche d'images pour &quot;matériaux isolant thermique&quot;">
            <a:extLst>
              <a:ext uri="{FF2B5EF4-FFF2-40B4-BE49-F238E27FC236}">
                <a16:creationId xmlns:a16="http://schemas.microsoft.com/office/drawing/2014/main" xmlns="" id="{673733AF-EDE8-40BF-A308-90A9CC93A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11" y="2687853"/>
            <a:ext cx="1337343" cy="10849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ésultat de recherche d'images pour &quot;conductivité thermique&quot;">
            <a:extLst>
              <a:ext uri="{FF2B5EF4-FFF2-40B4-BE49-F238E27FC236}">
                <a16:creationId xmlns:a16="http://schemas.microsoft.com/office/drawing/2014/main" xmlns="" id="{F685158C-979A-4C30-9A20-193D6326D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34" y="1311966"/>
            <a:ext cx="1401124" cy="11780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03956" y="437532"/>
            <a:ext cx="6793198" cy="874434"/>
          </a:xfrm>
        </p:spPr>
        <p:txBody>
          <a:bodyPr>
            <a:normAutofit fontScale="90000"/>
          </a:bodyPr>
          <a:lstStyle/>
          <a:p>
            <a:r>
              <a:rPr lang="fr-FR" sz="2800" b="1" i="1" dirty="0" smtClean="0"/>
              <a:t>Activités pratiques à effectif réduit</a:t>
            </a:r>
            <a:br>
              <a:rPr lang="fr-FR" sz="2800" b="1" i="1" dirty="0" smtClean="0"/>
            </a:br>
            <a:r>
              <a:rPr lang="fr-FR" sz="2800" b="1" dirty="0" smtClean="0"/>
              <a:t>Observer le comportement énergétique du bâtiment lié à son enveloppe et isolation </a:t>
            </a:r>
            <a:endParaRPr lang="fr-FR" sz="2800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800" dirty="0" smtClean="0"/>
              <a:t>Trois types d’activités  pour tous les élèves autour du triptyque M-E-I :</a:t>
            </a:r>
            <a:endParaRPr lang="fr-FR" sz="1800" dirty="0"/>
          </a:p>
        </p:txBody>
      </p:sp>
      <p:sp>
        <p:nvSpPr>
          <p:cNvPr id="4" name="Flèche : droite 24">
            <a:extLst>
              <a:ext uri="{FF2B5EF4-FFF2-40B4-BE49-F238E27FC236}">
                <a16:creationId xmlns:a16="http://schemas.microsoft.com/office/drawing/2014/main" xmlns="" id="{FB1F4405-B9FE-4042-BAF2-6BD58A1D3E43}"/>
              </a:ext>
            </a:extLst>
          </p:cNvPr>
          <p:cNvSpPr/>
          <p:nvPr/>
        </p:nvSpPr>
        <p:spPr>
          <a:xfrm>
            <a:off x="538000" y="437532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2453956-3A65-46A9-8731-28275AC44B57}"/>
              </a:ext>
            </a:extLst>
          </p:cNvPr>
          <p:cNvSpPr/>
          <p:nvPr/>
        </p:nvSpPr>
        <p:spPr>
          <a:xfrm>
            <a:off x="928093" y="1031774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EA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9007E7F-6A5E-409E-8001-B0F8641D748C}"/>
              </a:ext>
            </a:extLst>
          </p:cNvPr>
          <p:cNvSpPr/>
          <p:nvPr/>
        </p:nvSpPr>
        <p:spPr>
          <a:xfrm>
            <a:off x="856716" y="2534529"/>
            <a:ext cx="1106311" cy="430887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Energie 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34EB921-A402-4A3C-A19C-958622494EE6}"/>
              </a:ext>
            </a:extLst>
          </p:cNvPr>
          <p:cNvSpPr/>
          <p:nvPr/>
        </p:nvSpPr>
        <p:spPr>
          <a:xfrm>
            <a:off x="856716" y="2081187"/>
            <a:ext cx="1106311" cy="43088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Matière 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948C86F-5F67-4675-BB1F-C474D25BE766}"/>
              </a:ext>
            </a:extLst>
          </p:cNvPr>
          <p:cNvSpPr/>
          <p:nvPr/>
        </p:nvSpPr>
        <p:spPr>
          <a:xfrm>
            <a:off x="856716" y="3755095"/>
            <a:ext cx="5283200" cy="508526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Information : Acquérir la température en vue de la communiquer (régulation, smartphone,etc.)</a:t>
            </a:r>
          </a:p>
        </p:txBody>
      </p:sp>
      <p:cxnSp>
        <p:nvCxnSpPr>
          <p:cNvPr id="9" name="Connecteur : en angle 10">
            <a:extLst>
              <a:ext uri="{FF2B5EF4-FFF2-40B4-BE49-F238E27FC236}">
                <a16:creationId xmlns:a16="http://schemas.microsoft.com/office/drawing/2014/main" xmlns="" id="{2FEDBBBC-9722-489E-B4A2-620B6C0E17AD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-75942" y="1903132"/>
            <a:ext cx="724710" cy="5728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 : en angle 12">
            <a:extLst>
              <a:ext uri="{FF2B5EF4-FFF2-40B4-BE49-F238E27FC236}">
                <a16:creationId xmlns:a16="http://schemas.microsoft.com/office/drawing/2014/main" xmlns="" id="{C2349BDB-578F-4D67-A7EA-A8B9EDA693F9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-305699" y="2132888"/>
            <a:ext cx="1468112" cy="856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 : en angle 16">
            <a:extLst>
              <a:ext uri="{FF2B5EF4-FFF2-40B4-BE49-F238E27FC236}">
                <a16:creationId xmlns:a16="http://schemas.microsoft.com/office/drawing/2014/main" xmlns="" id="{C1CBA20F-F662-489B-A4FE-BD2BE9C49B09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-662726" y="2489916"/>
            <a:ext cx="2182168" cy="8567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C9E86FA7-3BEF-4399-8641-06A32F0CED64}"/>
              </a:ext>
            </a:extLst>
          </p:cNvPr>
          <p:cNvSpPr txBox="1"/>
          <p:nvPr/>
        </p:nvSpPr>
        <p:spPr>
          <a:xfrm>
            <a:off x="705088" y="4328638"/>
            <a:ext cx="8116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Ressources pour investiguer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description de type ingénierie système;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modèles multi-physiques, volumiques, architecturaux, </a:t>
            </a:r>
            <a:r>
              <a:rPr lang="fr-FR" dirty="0" err="1"/>
              <a:t>etc</a:t>
            </a:r>
            <a:r>
              <a:rPr lang="fr-FR" dirty="0"/>
              <a:t>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analyseur procédés / matériaux (type CES </a:t>
            </a:r>
            <a:r>
              <a:rPr lang="fr-FR" dirty="0" err="1"/>
              <a:t>Edupack</a:t>
            </a:r>
            <a:r>
              <a:rPr lang="fr-FR" dirty="0"/>
              <a:t>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</p:txBody>
      </p:sp>
      <p:sp>
        <p:nvSpPr>
          <p:cNvPr id="13" name="Flèche : droite 29">
            <a:extLst>
              <a:ext uri="{FF2B5EF4-FFF2-40B4-BE49-F238E27FC236}">
                <a16:creationId xmlns:a16="http://schemas.microsoft.com/office/drawing/2014/main" xmlns="" id="{1E6E56D2-4570-4D13-8F42-78CBEAFC0E8A}"/>
              </a:ext>
            </a:extLst>
          </p:cNvPr>
          <p:cNvSpPr/>
          <p:nvPr/>
        </p:nvSpPr>
        <p:spPr>
          <a:xfrm flipH="1">
            <a:off x="6735680" y="3755095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3EAC2E8-8A6E-428A-B173-3ADD1552DCEC}"/>
              </a:ext>
            </a:extLst>
          </p:cNvPr>
          <p:cNvSpPr/>
          <p:nvPr/>
        </p:nvSpPr>
        <p:spPr>
          <a:xfrm>
            <a:off x="2109782" y="2081186"/>
            <a:ext cx="4030134" cy="880262"/>
          </a:xfrm>
          <a:prstGeom prst="rect">
            <a:avLst/>
          </a:prstGeom>
          <a:gradFill flip="none" rotWithShape="1"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Matériaux, résistance thermique, flux de chaleur (déperditions / apports) </a:t>
            </a:r>
          </a:p>
        </p:txBody>
      </p:sp>
      <p:sp>
        <p:nvSpPr>
          <p:cNvPr id="15" name="Flèche : droite 35">
            <a:extLst>
              <a:ext uri="{FF2B5EF4-FFF2-40B4-BE49-F238E27FC236}">
                <a16:creationId xmlns:a16="http://schemas.microsoft.com/office/drawing/2014/main" xmlns="" id="{1CD0514A-5BB7-466B-AC6F-940890584C66}"/>
              </a:ext>
            </a:extLst>
          </p:cNvPr>
          <p:cNvSpPr/>
          <p:nvPr/>
        </p:nvSpPr>
        <p:spPr>
          <a:xfrm flipH="1">
            <a:off x="6735679" y="1990757"/>
            <a:ext cx="2192007" cy="1087543"/>
          </a:xfrm>
          <a:prstGeom prst="rightArrow">
            <a:avLst>
              <a:gd name="adj1" fmla="val 68464"/>
              <a:gd name="adj2" fmla="val 30584"/>
            </a:avLst>
          </a:prstGeom>
          <a:gradFill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Activités typées </a:t>
            </a:r>
          </a:p>
          <a:p>
            <a:pPr algn="ctr"/>
            <a:r>
              <a:rPr lang="fr-FR" sz="1600" dirty="0"/>
              <a:t>M et 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AF668E2-FE8F-41DC-A7ED-9E18D13FD2BB}"/>
              </a:ext>
            </a:extLst>
          </p:cNvPr>
          <p:cNvSpPr/>
          <p:nvPr/>
        </p:nvSpPr>
        <p:spPr>
          <a:xfrm>
            <a:off x="856715" y="3079858"/>
            <a:ext cx="1106311" cy="430887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Energie 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D35CEC8-AD8E-49A3-B5FF-7D578EE16D81}"/>
              </a:ext>
            </a:extLst>
          </p:cNvPr>
          <p:cNvSpPr/>
          <p:nvPr/>
        </p:nvSpPr>
        <p:spPr>
          <a:xfrm>
            <a:off x="2109782" y="3085455"/>
            <a:ext cx="4030134" cy="430887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Conversion d’énergie (émetteurs chaleur)</a:t>
            </a:r>
          </a:p>
        </p:txBody>
      </p:sp>
      <p:sp>
        <p:nvSpPr>
          <p:cNvPr id="18" name="Flèche : droite 28">
            <a:extLst>
              <a:ext uri="{FF2B5EF4-FFF2-40B4-BE49-F238E27FC236}">
                <a16:creationId xmlns:a16="http://schemas.microsoft.com/office/drawing/2014/main" xmlns="" id="{05F54D62-5B94-4DF6-BB6F-B17B787FE7AC}"/>
              </a:ext>
            </a:extLst>
          </p:cNvPr>
          <p:cNvSpPr/>
          <p:nvPr/>
        </p:nvSpPr>
        <p:spPr>
          <a:xfrm flipH="1">
            <a:off x="6779331" y="3087749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E</a:t>
            </a:r>
          </a:p>
        </p:txBody>
      </p:sp>
      <p:sp>
        <p:nvSpPr>
          <p:cNvPr id="19" name="Accolade ouvrante 18">
            <a:extLst>
              <a:ext uri="{FF2B5EF4-FFF2-40B4-BE49-F238E27FC236}">
                <a16:creationId xmlns:a16="http://schemas.microsoft.com/office/drawing/2014/main" xmlns="" id="{AC784B7B-13E7-46C0-923B-C0E55D48D9A9}"/>
              </a:ext>
            </a:extLst>
          </p:cNvPr>
          <p:cNvSpPr/>
          <p:nvPr/>
        </p:nvSpPr>
        <p:spPr>
          <a:xfrm>
            <a:off x="572826" y="2239384"/>
            <a:ext cx="283890" cy="6250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224A84BC-DC93-456F-A254-1EF92C39057A}"/>
              </a:ext>
            </a:extLst>
          </p:cNvPr>
          <p:cNvGrpSpPr/>
          <p:nvPr/>
        </p:nvGrpSpPr>
        <p:grpSpPr>
          <a:xfrm>
            <a:off x="6494719" y="4582608"/>
            <a:ext cx="2432967" cy="957873"/>
            <a:chOff x="8934359" y="4836871"/>
            <a:chExt cx="2606098" cy="957873"/>
          </a:xfrm>
        </p:grpSpPr>
        <p:sp>
          <p:nvSpPr>
            <p:cNvPr id="21" name="Légende : flèche vers la gauche 32">
              <a:extLst>
                <a:ext uri="{FF2B5EF4-FFF2-40B4-BE49-F238E27FC236}">
                  <a16:creationId xmlns:a16="http://schemas.microsoft.com/office/drawing/2014/main" xmlns="" id="{B9778277-28DA-4EC6-93BB-8719385EDDCC}"/>
                </a:ext>
              </a:extLst>
            </p:cNvPr>
            <p:cNvSpPr/>
            <p:nvPr/>
          </p:nvSpPr>
          <p:spPr>
            <a:xfrm>
              <a:off x="9348450" y="4889412"/>
              <a:ext cx="2192007" cy="843284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79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Démarche</a:t>
              </a:r>
            </a:p>
            <a:p>
              <a:pPr algn="ctr"/>
              <a:r>
                <a:rPr lang="fr-FR" b="1" dirty="0"/>
                <a:t>d’investigation</a:t>
              </a:r>
              <a:endParaRPr lang="fr-FR" dirty="0"/>
            </a:p>
          </p:txBody>
        </p:sp>
        <p:sp>
          <p:nvSpPr>
            <p:cNvPr id="22" name="Accolade fermante 21">
              <a:extLst>
                <a:ext uri="{FF2B5EF4-FFF2-40B4-BE49-F238E27FC236}">
                  <a16:creationId xmlns:a16="http://schemas.microsoft.com/office/drawing/2014/main" xmlns="" id="{D9A3DC91-8B21-4548-8C12-BB561BC6C322}"/>
                </a:ext>
              </a:extLst>
            </p:cNvPr>
            <p:cNvSpPr/>
            <p:nvPr/>
          </p:nvSpPr>
          <p:spPr>
            <a:xfrm>
              <a:off x="8934359" y="4836871"/>
              <a:ext cx="414091" cy="957873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L’idée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7261" y="2604052"/>
            <a:ext cx="6041221" cy="3572910"/>
          </a:xfrm>
        </p:spPr>
        <p:txBody>
          <a:bodyPr/>
          <a:lstStyle/>
          <a:p>
            <a:r>
              <a:rPr lang="fr-FR" dirty="0" smtClean="0"/>
              <a:t>Développer des séquences pédagogiques autour d’une thématique porteuse de sens (étude d’un produit ou d’une utilisation)</a:t>
            </a:r>
          </a:p>
          <a:p>
            <a:r>
              <a:rPr lang="fr-FR" dirty="0" smtClean="0"/>
              <a:t>Proposer un scénario impliquant des activités mobilisant systématiquement les champs MEI</a:t>
            </a:r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xmlns="" id="{0B379C19-97BE-42DB-A6EF-5D5E2C8495F6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230047110"/>
              </p:ext>
            </p:extLst>
          </p:nvPr>
        </p:nvGraphicFramePr>
        <p:xfrm>
          <a:off x="5752122" y="2604052"/>
          <a:ext cx="3391878" cy="2739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A244A746-0425-42D8-8B45-37C9B1BA1EE0}"/>
              </a:ext>
            </a:extLst>
          </p:cNvPr>
          <p:cNvGrpSpPr/>
          <p:nvPr/>
        </p:nvGrpSpPr>
        <p:grpSpPr>
          <a:xfrm>
            <a:off x="6845448" y="3415710"/>
            <a:ext cx="1008112" cy="1028274"/>
            <a:chOff x="5756060" y="2252758"/>
            <a:chExt cx="1008112" cy="1028274"/>
          </a:xfrm>
        </p:grpSpPr>
        <p:grpSp>
          <p:nvGrpSpPr>
            <p:cNvPr id="6" name="Groupe 7">
              <a:extLst>
                <a:ext uri="{FF2B5EF4-FFF2-40B4-BE49-F238E27FC236}">
                  <a16:creationId xmlns:a16="http://schemas.microsoft.com/office/drawing/2014/main" xmlns="" id="{E0A9FC36-EDCF-4F2F-9A6C-C12D6437831B}"/>
                </a:ext>
              </a:extLst>
            </p:cNvPr>
            <p:cNvGrpSpPr/>
            <p:nvPr/>
          </p:nvGrpSpPr>
          <p:grpSpPr>
            <a:xfrm>
              <a:off x="5756060" y="2252758"/>
              <a:ext cx="1008112" cy="1028274"/>
              <a:chOff x="5756060" y="2252758"/>
              <a:chExt cx="1008112" cy="102827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xmlns="" id="{C567C961-80DB-48B4-AC44-019627EA93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56060" y="2252758"/>
                <a:ext cx="1008112" cy="102827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r>
                  <a:rPr lang="fr-FR" sz="1600" b="1" dirty="0"/>
                  <a:t>Produit</a:t>
                </a:r>
                <a:endParaRPr lang="fr-FR" sz="800" dirty="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xmlns="" id="{D72268E4-7129-42F5-BAD1-DAC5118FE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52376" y="2891326"/>
                <a:ext cx="394060" cy="282833"/>
              </a:xfrm>
              <a:prstGeom prst="rect">
                <a:avLst/>
              </a:prstGeom>
            </p:spPr>
          </p:pic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xmlns="" id="{8F73AE44-96AE-437B-B834-3CD200A8E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0766" y="2897297"/>
                <a:ext cx="349005" cy="216551"/>
              </a:xfrm>
              <a:prstGeom prst="rect">
                <a:avLst/>
              </a:prstGeom>
            </p:spPr>
          </p:pic>
        </p:grp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xmlns="" id="{4D371D86-1AF6-4034-880D-E80FA20C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4308" y="2327060"/>
              <a:ext cx="610632" cy="3382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Séquence Comment consommer moins dans l’habitat 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1520688"/>
            <a:ext cx="6328105" cy="3925956"/>
          </a:xfrm>
        </p:spPr>
        <p:txBody>
          <a:bodyPr/>
          <a:lstStyle/>
          <a:p>
            <a:r>
              <a:rPr lang="fr-FR" sz="2600" b="1" dirty="0" smtClean="0"/>
              <a:t>Scénario d’activités pratiques dans les domaines matière et énergie : 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Mise en évidence de l’influence des matériaux sur la consommation du bâtiment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Mise en évidence de l’influence des parties vitrées sur les apports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E53FB5B8-5A69-4D55-B4B8-F2752041A4BA}"/>
              </a:ext>
            </a:extLst>
          </p:cNvPr>
          <p:cNvSpPr txBox="1"/>
          <p:nvPr/>
        </p:nvSpPr>
        <p:spPr>
          <a:xfrm>
            <a:off x="343826" y="3821659"/>
            <a:ext cx="298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À disposition : Sous-systèmes et maquettes.</a:t>
            </a:r>
            <a:endParaRPr lang="fr-FR" dirty="0"/>
          </a:p>
        </p:txBody>
      </p:sp>
      <p:pic>
        <p:nvPicPr>
          <p:cNvPr id="5" name="Picture 2" descr="https://www.systemes-didactiques.fr/img/produit/cache/imgs_gu.GUWL376.jpg">
            <a:extLst>
              <a:ext uri="{FF2B5EF4-FFF2-40B4-BE49-F238E27FC236}">
                <a16:creationId xmlns:a16="http://schemas.microsoft.com/office/drawing/2014/main" xmlns="" id="{C706FA58-CAF5-4D46-BE66-3250FC8C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342" b="8477"/>
          <a:stretch>
            <a:fillRect/>
          </a:stretch>
        </p:blipFill>
        <p:spPr bwMode="auto">
          <a:xfrm>
            <a:off x="3330893" y="3209544"/>
            <a:ext cx="1987494" cy="17525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hlinkClick r:id="rId3"/>
            <a:extLst>
              <a:ext uri="{FF2B5EF4-FFF2-40B4-BE49-F238E27FC236}">
                <a16:creationId xmlns:a16="http://schemas.microsoft.com/office/drawing/2014/main" xmlns="" id="{C5808AB6-AB90-45EF-9FDC-2F2EB674C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87" y="3335146"/>
            <a:ext cx="1820013" cy="1456010"/>
          </a:xfrm>
          <a:prstGeom prst="rect">
            <a:avLst/>
          </a:prstGeom>
        </p:spPr>
      </p:pic>
      <p:pic>
        <p:nvPicPr>
          <p:cNvPr id="7" name="Image 6">
            <a:hlinkClick r:id="rId5"/>
            <a:extLst>
              <a:ext uri="{FF2B5EF4-FFF2-40B4-BE49-F238E27FC236}">
                <a16:creationId xmlns:a16="http://schemas.microsoft.com/office/drawing/2014/main" xmlns="" id="{7DE42651-ED4A-4DC6-8D01-CBC5F21F8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644" y="4962130"/>
            <a:ext cx="5494462" cy="1695024"/>
          </a:xfrm>
          <a:prstGeom prst="rect">
            <a:avLst/>
          </a:prstGeom>
        </p:spPr>
      </p:pic>
      <p:sp>
        <p:nvSpPr>
          <p:cNvPr id="8" name="Flèche : droite 21">
            <a:extLst>
              <a:ext uri="{FF2B5EF4-FFF2-40B4-BE49-F238E27FC236}">
                <a16:creationId xmlns:a16="http://schemas.microsoft.com/office/drawing/2014/main" xmlns="" id="{5F0CBFCC-770C-445D-8CB6-296D424141A5}"/>
              </a:ext>
            </a:extLst>
          </p:cNvPr>
          <p:cNvSpPr/>
          <p:nvPr/>
        </p:nvSpPr>
        <p:spPr>
          <a:xfrm flipH="1">
            <a:off x="6951993" y="2122001"/>
            <a:ext cx="2192007" cy="1087543"/>
          </a:xfrm>
          <a:prstGeom prst="rightArrow">
            <a:avLst>
              <a:gd name="adj1" fmla="val 68464"/>
              <a:gd name="adj2" fmla="val 37822"/>
            </a:avLst>
          </a:prstGeom>
          <a:gradFill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M</a:t>
            </a:r>
          </a:p>
          <a:p>
            <a:pPr algn="ctr"/>
            <a:r>
              <a:rPr lang="fr-FR" dirty="0"/>
              <a:t>Activités typées 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Séquence Comment consommer moins dans l’habitat 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1520688"/>
            <a:ext cx="6515948" cy="3925956"/>
          </a:xfrm>
        </p:spPr>
        <p:txBody>
          <a:bodyPr>
            <a:normAutofit fontScale="85000" lnSpcReduction="20000"/>
          </a:bodyPr>
          <a:lstStyle/>
          <a:p>
            <a:r>
              <a:rPr lang="fr-FR" sz="2600" b="1" dirty="0" smtClean="0"/>
              <a:t>Les outils de modélisation dans les activités pourront apporter une plus value, par exemple dans le cadre d’une approche plus globale et/ou lorsque l’approche expérimentale n’est pas réalisable.</a:t>
            </a:r>
          </a:p>
          <a:p>
            <a:endParaRPr lang="fr-FR" sz="2600" b="1" dirty="0" smtClean="0"/>
          </a:p>
          <a:p>
            <a:r>
              <a:rPr lang="fr-FR" sz="2600" b="1" dirty="0" smtClean="0"/>
              <a:t>Outil de simulation </a:t>
            </a:r>
            <a:r>
              <a:rPr lang="fr-FR" sz="2600" b="1" dirty="0" err="1" smtClean="0"/>
              <a:t>Archiwizard</a:t>
            </a:r>
            <a:r>
              <a:rPr lang="fr-FR" sz="2600" b="1" dirty="0" smtClean="0"/>
              <a:t> :</a:t>
            </a:r>
          </a:p>
          <a:p>
            <a:pPr lvl="1"/>
            <a:r>
              <a:rPr lang="fr-FR" sz="2200" dirty="0" smtClean="0"/>
              <a:t>Des parties vitrées oui mais s’il y a suffisamment de soleil !!</a:t>
            </a:r>
            <a:br>
              <a:rPr lang="fr-FR" sz="2200" dirty="0" smtClean="0"/>
            </a:br>
            <a:r>
              <a:rPr lang="fr-FR" sz="2200" dirty="0" smtClean="0"/>
              <a:t>Seule la simulation sur une année complète permettra de quantifier les gains (ou pertes) d’énergie apportés par les  vitrages.</a:t>
            </a:r>
          </a:p>
          <a:p>
            <a:r>
              <a:rPr lang="fr-FR" sz="2600" b="1" dirty="0" smtClean="0"/>
              <a:t>Outil de simulation </a:t>
            </a:r>
            <a:r>
              <a:rPr lang="fr-FR" sz="2600" b="1" dirty="0" err="1" smtClean="0"/>
              <a:t>Multiphysique</a:t>
            </a:r>
            <a:r>
              <a:rPr lang="fr-FR" sz="2600" b="1" dirty="0" smtClean="0"/>
              <a:t> : </a:t>
            </a:r>
          </a:p>
          <a:p>
            <a:pPr lvl="1"/>
            <a:r>
              <a:rPr lang="fr-FR" sz="2200" dirty="0" smtClean="0"/>
              <a:t>Bien que peu adaptés aux simulations du bâtiment, ces modèles de simulations acausaux permettent de « zoomer » sur les concepts physiques des compositions de parois (épaisseurs, conductivité, </a:t>
            </a:r>
            <a:r>
              <a:rPr lang="fr-FR" sz="2200" dirty="0" err="1" smtClean="0"/>
              <a:t>etc</a:t>
            </a:r>
            <a:r>
              <a:rPr lang="fr-FR" sz="2200" dirty="0" smtClean="0"/>
              <a:t>).</a:t>
            </a:r>
          </a:p>
          <a:p>
            <a:endParaRPr lang="fr-FR" dirty="0"/>
          </a:p>
        </p:txBody>
      </p:sp>
      <p:sp>
        <p:nvSpPr>
          <p:cNvPr id="8" name="Flèche : droite 18">
            <a:extLst>
              <a:ext uri="{FF2B5EF4-FFF2-40B4-BE49-F238E27FC236}">
                <a16:creationId xmlns:a16="http://schemas.microsoft.com/office/drawing/2014/main" xmlns="" id="{44F26D5B-2796-4187-B97C-843BAE329012}"/>
              </a:ext>
            </a:extLst>
          </p:cNvPr>
          <p:cNvSpPr/>
          <p:nvPr/>
        </p:nvSpPr>
        <p:spPr>
          <a:xfrm flipH="1">
            <a:off x="6719006" y="3597191"/>
            <a:ext cx="2192007" cy="1087543"/>
          </a:xfrm>
          <a:prstGeom prst="rightArrow">
            <a:avLst>
              <a:gd name="adj1" fmla="val 68464"/>
              <a:gd name="adj2" fmla="val 37822"/>
            </a:avLst>
          </a:prstGeom>
          <a:gradFill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M</a:t>
            </a:r>
          </a:p>
          <a:p>
            <a:pPr algn="ctr"/>
            <a:r>
              <a:rPr lang="fr-FR" dirty="0"/>
              <a:t>Activités typées 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Séquence Comment consommer moins dans l’habitat 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600" b="1" dirty="0" smtClean="0"/>
              <a:t>Moins consommer mais avec le même confort ! Quelles solutions pour le chauffage d’une pièce ?</a:t>
            </a:r>
          </a:p>
          <a:p>
            <a:r>
              <a:rPr lang="fr-FR" sz="2600" b="1" dirty="0" smtClean="0"/>
              <a:t>La question : est-ce la pièce ou la personne qu’il faut chauffer ?</a:t>
            </a:r>
          </a:p>
          <a:p>
            <a:r>
              <a:rPr lang="fr-FR" sz="2600" b="1" dirty="0" smtClean="0"/>
              <a:t>Objectif : déterminer les consommations de deux types d’émetteurs pour une température ressentie identique.</a:t>
            </a:r>
          </a:p>
          <a:p>
            <a:pPr lvl="1"/>
            <a:r>
              <a:rPr lang="fr-FR" sz="2200" b="1" dirty="0" smtClean="0"/>
              <a:t>Pour ouvrir à l’investigation, les élèves devront mesurer les températures résultante, sèche et humide pour deux types d’émetteurs :</a:t>
            </a:r>
          </a:p>
          <a:p>
            <a:pPr lvl="1"/>
            <a:r>
              <a:rPr lang="fr-FR" sz="2200" b="1" dirty="0" smtClean="0"/>
              <a:t>panneau rayonnant ;</a:t>
            </a:r>
          </a:p>
          <a:p>
            <a:pPr lvl="1"/>
            <a:r>
              <a:rPr lang="fr-FR" sz="2200" b="1" dirty="0" smtClean="0"/>
              <a:t>radiateur soufflant.</a:t>
            </a:r>
          </a:p>
        </p:txBody>
      </p:sp>
      <p:pic>
        <p:nvPicPr>
          <p:cNvPr id="4" name="Picture 2" descr="Résultat de recherche d'images pour &quot;radiateur rayonnant&quot;">
            <a:extLst>
              <a:ext uri="{FF2B5EF4-FFF2-40B4-BE49-F238E27FC236}">
                <a16:creationId xmlns:a16="http://schemas.microsoft.com/office/drawing/2014/main" xmlns="" id="{E23CCB71-EB43-4D28-A5E5-C4E1F18D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551" y="4459487"/>
            <a:ext cx="1151307" cy="11513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3F8A6BA9-99C3-4FF7-8417-B59179BC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44" y="5255576"/>
            <a:ext cx="1151307" cy="1151307"/>
          </a:xfrm>
          <a:prstGeom prst="rect">
            <a:avLst/>
          </a:prstGeom>
        </p:spPr>
      </p:pic>
      <p:sp>
        <p:nvSpPr>
          <p:cNvPr id="6" name="Flèche : droite 21">
            <a:extLst>
              <a:ext uri="{FF2B5EF4-FFF2-40B4-BE49-F238E27FC236}">
                <a16:creationId xmlns:a16="http://schemas.microsoft.com/office/drawing/2014/main" xmlns="" id="{FC148DF9-A8B2-4410-9C81-7B241E448E16}"/>
              </a:ext>
            </a:extLst>
          </p:cNvPr>
          <p:cNvSpPr/>
          <p:nvPr/>
        </p:nvSpPr>
        <p:spPr>
          <a:xfrm flipH="1">
            <a:off x="6318581" y="4824689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Séquence Comment consommer moins dans l’habitat 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2200" b="1" dirty="0" smtClean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28B76588-F0D9-4FC3-A8E5-94A40D8A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714" y="2681195"/>
            <a:ext cx="1070506" cy="10705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915B470-483C-494A-9A5C-DB16BDCE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446" y="3846939"/>
            <a:ext cx="1309723" cy="1146007"/>
          </a:xfrm>
          <a:prstGeom prst="rect">
            <a:avLst/>
          </a:prstGeom>
        </p:spPr>
      </p:pic>
      <p:sp>
        <p:nvSpPr>
          <p:cNvPr id="9" name="Flèche : droite 3">
            <a:extLst>
              <a:ext uri="{FF2B5EF4-FFF2-40B4-BE49-F238E27FC236}">
                <a16:creationId xmlns:a16="http://schemas.microsoft.com/office/drawing/2014/main" xmlns="" id="{FF3A1863-718F-4873-8E8E-8DBFFF45E7A7}"/>
              </a:ext>
            </a:extLst>
          </p:cNvPr>
          <p:cNvSpPr/>
          <p:nvPr/>
        </p:nvSpPr>
        <p:spPr>
          <a:xfrm>
            <a:off x="480451" y="1502078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B9B8E26-5D2B-44A6-8E10-E31B4F13EED6}"/>
              </a:ext>
            </a:extLst>
          </p:cNvPr>
          <p:cNvSpPr/>
          <p:nvPr/>
        </p:nvSpPr>
        <p:spPr>
          <a:xfrm>
            <a:off x="2986584" y="1416667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Synthèse globale de la séquence après l’ensemble des activités typées MEI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B67D8C05-EC57-4CE5-92A4-16EB1BF6B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407" y="1443287"/>
            <a:ext cx="1023801" cy="1023801"/>
          </a:xfrm>
          <a:prstGeom prst="rect">
            <a:avLst/>
          </a:prstGeom>
        </p:spPr>
      </p:pic>
      <p:sp>
        <p:nvSpPr>
          <p:cNvPr id="12" name="Flèche : droite 10">
            <a:extLst>
              <a:ext uri="{FF2B5EF4-FFF2-40B4-BE49-F238E27FC236}">
                <a16:creationId xmlns:a16="http://schemas.microsoft.com/office/drawing/2014/main" xmlns="" id="{EC82ECCF-3BB4-4C2B-8560-85022A308453}"/>
              </a:ext>
            </a:extLst>
          </p:cNvPr>
          <p:cNvSpPr/>
          <p:nvPr/>
        </p:nvSpPr>
        <p:spPr>
          <a:xfrm>
            <a:off x="480451" y="2837578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2C23366-F72F-418F-8F8C-8DE5B724D1F9}"/>
              </a:ext>
            </a:extLst>
          </p:cNvPr>
          <p:cNvSpPr/>
          <p:nvPr/>
        </p:nvSpPr>
        <p:spPr>
          <a:xfrm>
            <a:off x="2986584" y="2752167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Activités de réinvestissement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xmlns="" id="{D723EBD4-59B4-48A7-A56D-4E8B24784B54}"/>
              </a:ext>
            </a:extLst>
          </p:cNvPr>
          <p:cNvSpPr/>
          <p:nvPr/>
        </p:nvSpPr>
        <p:spPr>
          <a:xfrm>
            <a:off x="480451" y="4013778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51697C2-CDE6-4FF8-9AFC-91561596FC7E}"/>
              </a:ext>
            </a:extLst>
          </p:cNvPr>
          <p:cNvSpPr/>
          <p:nvPr/>
        </p:nvSpPr>
        <p:spPr>
          <a:xfrm>
            <a:off x="2986584" y="3928367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Evaluation sommative +  correction + remédiation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2A0A72A-D9A3-4448-AE37-588C47574E20}"/>
              </a:ext>
            </a:extLst>
          </p:cNvPr>
          <p:cNvSpPr/>
          <p:nvPr/>
        </p:nvSpPr>
        <p:spPr>
          <a:xfrm>
            <a:off x="892533" y="2100430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F2B1879-0BE0-427D-AE1B-D5FFAD22E618}"/>
              </a:ext>
            </a:extLst>
          </p:cNvPr>
          <p:cNvSpPr/>
          <p:nvPr/>
        </p:nvSpPr>
        <p:spPr>
          <a:xfrm>
            <a:off x="892533" y="4617998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5E37338-AFA8-467C-90A1-F71072CA8CB7}"/>
              </a:ext>
            </a:extLst>
          </p:cNvPr>
          <p:cNvSpPr/>
          <p:nvPr/>
        </p:nvSpPr>
        <p:spPr>
          <a:xfrm>
            <a:off x="0" y="3451651"/>
            <a:ext cx="1365956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 et/ou AE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/>
        </p:nvGraphicFramePr>
        <p:xfrm>
          <a:off x="0" y="630238"/>
          <a:ext cx="9144000" cy="5595937"/>
        </p:xfrm>
        <a:graphic>
          <a:graphicData uri="http://schemas.openxmlformats.org/presentationml/2006/ole">
            <p:oleObj spid="_x0000_s2050" name="Document" r:id="rId3" imgW="9910810" imgH="606591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Merci !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945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98CEDA84-05E0-4853-B9A1-CA200A7799E7}"/>
              </a:ext>
            </a:extLst>
          </p:cNvPr>
          <p:cNvGrpSpPr/>
          <p:nvPr/>
        </p:nvGrpSpPr>
        <p:grpSpPr>
          <a:xfrm>
            <a:off x="901814" y="437532"/>
            <a:ext cx="7466029" cy="3903416"/>
            <a:chOff x="2881854" y="1355683"/>
            <a:chExt cx="6480357" cy="3410535"/>
          </a:xfrm>
        </p:grpSpPr>
        <p:sp>
          <p:nvSpPr>
            <p:cNvPr id="9" name="Rectangle : coins arrondis 6">
              <a:extLst>
                <a:ext uri="{FF2B5EF4-FFF2-40B4-BE49-F238E27FC236}">
                  <a16:creationId xmlns:a16="http://schemas.microsoft.com/office/drawing/2014/main" xmlns="" id="{D99C9A8F-E8AE-49A0-A42D-E286D98D92AA}"/>
                </a:ext>
              </a:extLst>
            </p:cNvPr>
            <p:cNvSpPr/>
            <p:nvPr/>
          </p:nvSpPr>
          <p:spPr>
            <a:xfrm>
              <a:off x="2881854" y="3623733"/>
              <a:ext cx="6480357" cy="11424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/>
                <a:t>Ouvertures sur les enseignements spécifiques </a:t>
              </a:r>
            </a:p>
            <a:p>
              <a:pPr algn="ctr"/>
              <a:r>
                <a:rPr lang="fr-FR" sz="2400" b="1" dirty="0"/>
                <a:t>AC, EE, ITEC et SIN en Terminale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240A8098-2883-4CE7-B86E-8BAF8C027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59930" y="1355683"/>
              <a:ext cx="5957263" cy="2189544"/>
            </a:xfrm>
            <a:prstGeom prst="rect">
              <a:avLst/>
            </a:prstGeom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538AADE7-0D29-46F6-B421-D7333A027B03}"/>
              </a:ext>
            </a:extLst>
          </p:cNvPr>
          <p:cNvSpPr txBox="1"/>
          <p:nvPr/>
        </p:nvSpPr>
        <p:spPr>
          <a:xfrm>
            <a:off x="623887" y="4542698"/>
            <a:ext cx="788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Des séquences pédagogiques de différents types : activités pratiques, études théoriques, simulations et mini-projets.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dirty="0" smtClean="0"/>
              <a:t>Exemples sur les concepts clés de l’énergie : conversion et transfert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5256C053-F62F-41D9-9FA4-AEA00F920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8" t="26269" r="27813" b="13992"/>
          <a:stretch/>
        </p:blipFill>
        <p:spPr>
          <a:xfrm>
            <a:off x="1672822" y="1881152"/>
            <a:ext cx="6125580" cy="4370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200" b="1" dirty="0" smtClean="0"/>
              <a:t>Séquence : Utilisation des énergies renouvelables intermittentes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b="1" dirty="0" smtClean="0"/>
              <a:t>O2 - Identifier les éléments influents du développement d’un produit </a:t>
            </a:r>
          </a:p>
          <a:p>
            <a:pPr lvl="1"/>
            <a:r>
              <a:rPr lang="fr-FR" dirty="0" smtClean="0"/>
              <a:t>CO2.1 - Décoder le cahier des charges d’un produit, participer, si besoin, à sa modification</a:t>
            </a:r>
          </a:p>
          <a:p>
            <a:endParaRPr lang="fr-FR" b="1" dirty="0" smtClean="0"/>
          </a:p>
          <a:p>
            <a:r>
              <a:rPr lang="fr-FR" b="1" dirty="0" smtClean="0"/>
              <a:t>O3 Analyser l’organisation fonctionnelle et structurelle d’un produit</a:t>
            </a:r>
          </a:p>
          <a:p>
            <a:pPr lvl="1"/>
            <a:r>
              <a:rPr lang="fr-FR" dirty="0" smtClean="0"/>
              <a:t>CO3.1.Identifier et caractériser les fonctions et les constituants d’un produit ainsi que ses entrées/sorties </a:t>
            </a:r>
          </a:p>
          <a:p>
            <a:pPr lvl="1"/>
            <a:r>
              <a:rPr lang="fr-FR" dirty="0" smtClean="0"/>
              <a:t>CO3.4.Identifier et caractériser des solutions techniques</a:t>
            </a:r>
          </a:p>
          <a:p>
            <a:pPr lvl="1"/>
            <a:endParaRPr lang="fr-FR" dirty="0" smtClean="0"/>
          </a:p>
          <a:p>
            <a:r>
              <a:rPr lang="fr-FR" b="1" dirty="0" smtClean="0"/>
              <a:t>O4 - Communiquer une idée, un principe ou une solution technique, un projet, y compris en langue étrangère</a:t>
            </a:r>
          </a:p>
          <a:p>
            <a:pPr lvl="1"/>
            <a:r>
              <a:rPr lang="fr-FR" dirty="0" smtClean="0"/>
              <a:t>CO4.3 - Présenter de manière argumentée des démarches, des résultats, y compris dans une langue étrangère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Séquence : Utilisation des énergies renouvelables intermittentes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Scénario pédagogique envisagé en 6 étapes :</a:t>
            </a:r>
          </a:p>
          <a:p>
            <a:endParaRPr lang="fr-FR" dirty="0"/>
          </a:p>
        </p:txBody>
      </p:sp>
      <p:sp>
        <p:nvSpPr>
          <p:cNvPr id="6" name="Flèche : droite 7">
            <a:extLst>
              <a:ext uri="{FF2B5EF4-FFF2-40B4-BE49-F238E27FC236}">
                <a16:creationId xmlns="" xmlns:a16="http://schemas.microsoft.com/office/drawing/2014/main" id="{033EAD37-F7E4-470E-BE3F-F231CB6FD3C2}"/>
              </a:ext>
            </a:extLst>
          </p:cNvPr>
          <p:cNvSpPr/>
          <p:nvPr/>
        </p:nvSpPr>
        <p:spPr>
          <a:xfrm>
            <a:off x="354428" y="2399087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BD213998-F29B-482F-BCBA-E780F676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74" y="1898221"/>
            <a:ext cx="627822" cy="609094"/>
          </a:xfrm>
          <a:prstGeom prst="rect">
            <a:avLst/>
          </a:prstGeom>
        </p:spPr>
      </p:pic>
      <p:sp>
        <p:nvSpPr>
          <p:cNvPr id="8" name="Flèche : droite 12">
            <a:extLst>
              <a:ext uri="{FF2B5EF4-FFF2-40B4-BE49-F238E27FC236}">
                <a16:creationId xmlns="" xmlns:a16="http://schemas.microsoft.com/office/drawing/2014/main" id="{1589D381-BFD9-4291-8C9F-3A92010297AF}"/>
              </a:ext>
            </a:extLst>
          </p:cNvPr>
          <p:cNvSpPr/>
          <p:nvPr/>
        </p:nvSpPr>
        <p:spPr>
          <a:xfrm>
            <a:off x="354428" y="4044308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2</a:t>
            </a:r>
          </a:p>
        </p:txBody>
      </p:sp>
      <p:pic>
        <p:nvPicPr>
          <p:cNvPr id="9" name="Picture 2" descr="Résultat de recherche d'images pour &quot;bonhomme reunion&quot;">
            <a:extLst>
              <a:ext uri="{FF2B5EF4-FFF2-40B4-BE49-F238E27FC236}">
                <a16:creationId xmlns="" xmlns:a16="http://schemas.microsoft.com/office/drawing/2014/main" id="{7C236055-C801-4A41-8625-89EAEEFE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428" y="3350962"/>
            <a:ext cx="984956" cy="9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B733359-1ECC-4DCA-B8F0-B24630CBE83F}"/>
              </a:ext>
            </a:extLst>
          </p:cNvPr>
          <p:cNvSpPr/>
          <p:nvPr/>
        </p:nvSpPr>
        <p:spPr>
          <a:xfrm>
            <a:off x="1868106" y="2140133"/>
            <a:ext cx="6829048" cy="136129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Des ressources (vidéos, PDF,  etc.) sont fournies en vue de l’étape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Domaines d’utilisation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sensibilisation aux énergies renouvelables.</a:t>
            </a:r>
          </a:p>
          <a:p>
            <a:r>
              <a:rPr lang="fr-FR" dirty="0">
                <a:solidFill>
                  <a:schemeClr val="tx1"/>
                </a:solidFill>
              </a:rPr>
              <a:t>Des QCM en ligne sont accessibles (relatifs aux vidéos) pour valoriser le travail personnel.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3B6A7F9-4C30-406E-9796-499F6E108F85}"/>
              </a:ext>
            </a:extLst>
          </p:cNvPr>
          <p:cNvSpPr/>
          <p:nvPr/>
        </p:nvSpPr>
        <p:spPr>
          <a:xfrm>
            <a:off x="1829023" y="3691931"/>
            <a:ext cx="6868131" cy="14562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Les élèves travaillent afin de faire </a:t>
            </a:r>
            <a:r>
              <a:rPr lang="fr-FR" b="1" dirty="0">
                <a:solidFill>
                  <a:schemeClr val="tx1"/>
                </a:solidFill>
              </a:rPr>
              <a:t>émerger</a:t>
            </a:r>
            <a:r>
              <a:rPr lang="fr-FR" dirty="0">
                <a:solidFill>
                  <a:schemeClr val="tx1"/>
                </a:solidFill>
              </a:rPr>
              <a:t> la problématique à partir des ressources vidéos de l’étape 1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les concepts nécessaires à la compréhension des activités de la séquence sont explicités (Types d’énergies, chaînes de puissance et d’information, diagramme de blocs internes, etc.)</a:t>
            </a:r>
          </a:p>
        </p:txBody>
      </p:sp>
      <p:sp>
        <p:nvSpPr>
          <p:cNvPr id="14" name="Flèche : courbe vers la droite 14">
            <a:extLst>
              <a:ext uri="{FF2B5EF4-FFF2-40B4-BE49-F238E27FC236}">
                <a16:creationId xmlns="" xmlns:a16="http://schemas.microsoft.com/office/drawing/2014/main" id="{615316DF-7ED1-4D9C-8AEB-C1F5CAE45DD5}"/>
              </a:ext>
            </a:extLst>
          </p:cNvPr>
          <p:cNvSpPr/>
          <p:nvPr/>
        </p:nvSpPr>
        <p:spPr>
          <a:xfrm>
            <a:off x="986712" y="4943719"/>
            <a:ext cx="787897" cy="682017"/>
          </a:xfrm>
          <a:prstGeom prst="curvedRightArrow">
            <a:avLst>
              <a:gd name="adj1" fmla="val 25000"/>
              <a:gd name="adj2" fmla="val 50000"/>
              <a:gd name="adj3" fmla="val 429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="" xmlns:a16="http://schemas.microsoft.com/office/drawing/2014/main" id="{CD61EEC1-7228-474B-B611-1E326DA0B849}"/>
              </a:ext>
            </a:extLst>
          </p:cNvPr>
          <p:cNvSpPr txBox="1"/>
          <p:nvPr/>
        </p:nvSpPr>
        <p:spPr>
          <a:xfrm>
            <a:off x="1774609" y="5256403"/>
            <a:ext cx="508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Mise en évidence du besoin de conversion d’énergie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="" xmlns:a16="http://schemas.microsoft.com/office/drawing/2014/main" id="{02AE002C-7324-4AE6-837B-36D7C28F0B97}"/>
              </a:ext>
            </a:extLst>
          </p:cNvPr>
          <p:cNvSpPr/>
          <p:nvPr/>
        </p:nvSpPr>
        <p:spPr>
          <a:xfrm>
            <a:off x="4575339" y="4460985"/>
            <a:ext cx="1600200" cy="44912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="" xmlns:a16="http://schemas.microsoft.com/office/drawing/2014/main" id="{917F1EAB-E138-4BB9-B7A8-854F78F75CCC}"/>
              </a:ext>
            </a:extLst>
          </p:cNvPr>
          <p:cNvCxnSpPr>
            <a:cxnSpLocks/>
          </p:cNvCxnSpPr>
          <p:nvPr/>
        </p:nvCxnSpPr>
        <p:spPr>
          <a:xfrm>
            <a:off x="6175539" y="4828396"/>
            <a:ext cx="1345911" cy="529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0ABDB109-29EE-40D6-A24E-A85D34458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589" y="4943719"/>
            <a:ext cx="1245154" cy="82859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F397E09-B2AD-4024-8F8C-BFCE4C214A04}"/>
              </a:ext>
            </a:extLst>
          </p:cNvPr>
          <p:cNvSpPr/>
          <p:nvPr/>
        </p:nvSpPr>
        <p:spPr>
          <a:xfrm>
            <a:off x="666774" y="4638550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b="1" dirty="0" smtClean="0"/>
              <a:t>Séquence : Utilisation des énergies renouvelables intermittentes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1520688"/>
            <a:ext cx="8073266" cy="3925956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="" xmlns:a16="http://schemas.microsoft.com/office/drawing/2014/main" id="{B9988449-B47E-488D-94E7-4CF0BDFD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929" y="3306944"/>
            <a:ext cx="1448915" cy="144891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0D794A00-0B4A-4B14-A80E-C83E25B6B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01" b="20000"/>
          <a:stretch/>
        </p:blipFill>
        <p:spPr>
          <a:xfrm>
            <a:off x="3773664" y="3747833"/>
            <a:ext cx="1631137" cy="100802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4E06CBDD-02A2-4C13-9D50-413F0687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06" y="3525301"/>
            <a:ext cx="2027411" cy="1518601"/>
          </a:xfrm>
          <a:prstGeom prst="rect">
            <a:avLst/>
          </a:prstGeom>
        </p:spPr>
      </p:pic>
      <p:sp>
        <p:nvSpPr>
          <p:cNvPr id="21" name="Rectangle : coins arrondis 2">
            <a:extLst>
              <a:ext uri="{FF2B5EF4-FFF2-40B4-BE49-F238E27FC236}">
                <a16:creationId xmlns="" xmlns:a16="http://schemas.microsoft.com/office/drawing/2014/main" id="{62FF9C8D-F642-4308-A9E7-CD33B1979504}"/>
              </a:ext>
            </a:extLst>
          </p:cNvPr>
          <p:cNvSpPr/>
          <p:nvPr/>
        </p:nvSpPr>
        <p:spPr>
          <a:xfrm>
            <a:off x="1471929" y="1837704"/>
            <a:ext cx="7225225" cy="10136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Activités pratiques à effectif allégé autour de lampes nomades :</a:t>
            </a:r>
          </a:p>
          <a:p>
            <a:pPr algn="ctr"/>
            <a:r>
              <a:rPr lang="fr-FR" sz="2000" b="1" dirty="0"/>
              <a:t>Comment s’éclairer de manière autonome pour une activité nomade (camping par exemple…) ? </a:t>
            </a:r>
          </a:p>
        </p:txBody>
      </p:sp>
      <p:sp>
        <p:nvSpPr>
          <p:cNvPr id="22" name="Flèche : droite 24">
            <a:extLst>
              <a:ext uri="{FF2B5EF4-FFF2-40B4-BE49-F238E27FC236}">
                <a16:creationId xmlns="" xmlns:a16="http://schemas.microsoft.com/office/drawing/2014/main" id="{FB1F4405-B9FE-4042-BAF2-6BD58A1D3E43}"/>
              </a:ext>
            </a:extLst>
          </p:cNvPr>
          <p:cNvSpPr/>
          <p:nvPr/>
        </p:nvSpPr>
        <p:spPr>
          <a:xfrm>
            <a:off x="26947" y="1948568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07AE1319-BC8B-474B-AD26-5C5736152F97}"/>
              </a:ext>
            </a:extLst>
          </p:cNvPr>
          <p:cNvSpPr/>
          <p:nvPr/>
        </p:nvSpPr>
        <p:spPr>
          <a:xfrm>
            <a:off x="427444" y="2542378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EA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Trois types d’activités  pour tous les élèves autour du triptyque M-E-I 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9007E7F-6A5E-409E-8001-B0F8641D748C}"/>
              </a:ext>
            </a:extLst>
          </p:cNvPr>
          <p:cNvSpPr/>
          <p:nvPr/>
        </p:nvSpPr>
        <p:spPr>
          <a:xfrm>
            <a:off x="969969" y="2535453"/>
            <a:ext cx="5283200" cy="430887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Energie : Conversion et stockage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34EB921-A402-4A3C-A19C-958622494EE6}"/>
              </a:ext>
            </a:extLst>
          </p:cNvPr>
          <p:cNvSpPr/>
          <p:nvPr/>
        </p:nvSpPr>
        <p:spPr>
          <a:xfrm>
            <a:off x="969969" y="1964834"/>
            <a:ext cx="5283200" cy="43088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Matière : Matériaux, résistance, masse et énergie grise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948C86F-5F67-4675-BB1F-C474D25BE766}"/>
              </a:ext>
            </a:extLst>
          </p:cNvPr>
          <p:cNvSpPr/>
          <p:nvPr/>
        </p:nvSpPr>
        <p:spPr>
          <a:xfrm>
            <a:off x="969969" y="3149625"/>
            <a:ext cx="5283200" cy="43088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Information : indication de recharge optimale</a:t>
            </a:r>
          </a:p>
        </p:txBody>
      </p:sp>
      <p:cxnSp>
        <p:nvCxnSpPr>
          <p:cNvPr id="7" name="Connecteur : en angle 10">
            <a:extLst>
              <a:ext uri="{FF2B5EF4-FFF2-40B4-BE49-F238E27FC236}">
                <a16:creationId xmlns="" xmlns:a16="http://schemas.microsoft.com/office/drawing/2014/main" id="{2FEDBBBC-9722-489E-B4A2-620B6C0E17AD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447390" y="1657698"/>
            <a:ext cx="75189" cy="9699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 : en angle 12">
            <a:extLst>
              <a:ext uri="{FF2B5EF4-FFF2-40B4-BE49-F238E27FC236}">
                <a16:creationId xmlns="" xmlns:a16="http://schemas.microsoft.com/office/drawing/2014/main" id="{C2349BDB-578F-4D67-A7EA-A8B9EDA693F9}"/>
              </a:ext>
            </a:extLst>
          </p:cNvPr>
          <p:cNvCxnSpPr>
            <a:cxnSpLocks/>
            <a:endCxn id="4" idx="1"/>
          </p:cNvCxnSpPr>
          <p:nvPr/>
        </p:nvCxnSpPr>
        <p:spPr>
          <a:xfrm rot="16200000" flipH="1">
            <a:off x="162080" y="1943008"/>
            <a:ext cx="645808" cy="9699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 : en angle 16">
            <a:extLst>
              <a:ext uri="{FF2B5EF4-FFF2-40B4-BE49-F238E27FC236}">
                <a16:creationId xmlns="" xmlns:a16="http://schemas.microsoft.com/office/drawing/2014/main" id="{C1CBA20F-F662-489B-A4FE-BD2BE9C49B09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-145006" y="2250094"/>
            <a:ext cx="1259980" cy="9699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C9E86FA7-3BEF-4399-8641-06A32F0CED64}"/>
              </a:ext>
            </a:extLst>
          </p:cNvPr>
          <p:cNvSpPr txBox="1"/>
          <p:nvPr/>
        </p:nvSpPr>
        <p:spPr>
          <a:xfrm>
            <a:off x="818341" y="3709322"/>
            <a:ext cx="8116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Ressources pour investiguer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description de type ingénierie système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modèles multi-physiques, volumiques, architecturaux, </a:t>
            </a:r>
            <a:r>
              <a:rPr lang="fr-FR" dirty="0" err="1"/>
              <a:t>etc</a:t>
            </a:r>
            <a:r>
              <a:rPr lang="fr-FR" dirty="0"/>
              <a:t>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analyseur vidéo (cinématique)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analyseur procédés/matériaux (type CES </a:t>
            </a:r>
            <a:r>
              <a:rPr lang="fr-FR" dirty="0" err="1"/>
              <a:t>Edupack</a:t>
            </a:r>
            <a:r>
              <a:rPr lang="fr-FR" dirty="0"/>
              <a:t>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</p:txBody>
      </p:sp>
      <p:sp>
        <p:nvSpPr>
          <p:cNvPr id="12" name="Flèche : droite 26">
            <a:extLst>
              <a:ext uri="{FF2B5EF4-FFF2-40B4-BE49-F238E27FC236}">
                <a16:creationId xmlns="" xmlns:a16="http://schemas.microsoft.com/office/drawing/2014/main" id="{386D1EF9-9359-4B3D-9C9D-BE38B17D5511}"/>
              </a:ext>
            </a:extLst>
          </p:cNvPr>
          <p:cNvSpPr/>
          <p:nvPr/>
        </p:nvSpPr>
        <p:spPr>
          <a:xfrm flipH="1">
            <a:off x="6848930" y="1964833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M</a:t>
            </a:r>
          </a:p>
        </p:txBody>
      </p:sp>
      <p:sp>
        <p:nvSpPr>
          <p:cNvPr id="13" name="Flèche : droite 28">
            <a:extLst>
              <a:ext uri="{FF2B5EF4-FFF2-40B4-BE49-F238E27FC236}">
                <a16:creationId xmlns="" xmlns:a16="http://schemas.microsoft.com/office/drawing/2014/main" id="{386D3A19-89E1-47B1-AEC6-3AE5CFCA6190}"/>
              </a:ext>
            </a:extLst>
          </p:cNvPr>
          <p:cNvSpPr/>
          <p:nvPr/>
        </p:nvSpPr>
        <p:spPr>
          <a:xfrm flipH="1">
            <a:off x="6848933" y="2524157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E</a:t>
            </a:r>
          </a:p>
        </p:txBody>
      </p:sp>
      <p:sp>
        <p:nvSpPr>
          <p:cNvPr id="14" name="Flèche : droite 29">
            <a:extLst>
              <a:ext uri="{FF2B5EF4-FFF2-40B4-BE49-F238E27FC236}">
                <a16:creationId xmlns="" xmlns:a16="http://schemas.microsoft.com/office/drawing/2014/main" id="{1E6E56D2-4570-4D13-8F42-78CBEAFC0E8A}"/>
              </a:ext>
            </a:extLst>
          </p:cNvPr>
          <p:cNvSpPr/>
          <p:nvPr/>
        </p:nvSpPr>
        <p:spPr>
          <a:xfrm flipH="1">
            <a:off x="6848933" y="3149625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I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C379F335-B003-4CD0-BB52-2B42EC136997}"/>
              </a:ext>
            </a:extLst>
          </p:cNvPr>
          <p:cNvGrpSpPr/>
          <p:nvPr/>
        </p:nvGrpSpPr>
        <p:grpSpPr>
          <a:xfrm>
            <a:off x="6607972" y="3931393"/>
            <a:ext cx="2432968" cy="1367067"/>
            <a:chOff x="8934359" y="4836871"/>
            <a:chExt cx="2432968" cy="1367067"/>
          </a:xfrm>
        </p:grpSpPr>
        <p:sp>
          <p:nvSpPr>
            <p:cNvPr id="16" name="Légende : flèche vers la gauche 30">
              <a:extLst>
                <a:ext uri="{FF2B5EF4-FFF2-40B4-BE49-F238E27FC236}">
                  <a16:creationId xmlns="" xmlns:a16="http://schemas.microsoft.com/office/drawing/2014/main" id="{91A13213-D404-40E9-BF87-405D58A95817}"/>
                </a:ext>
              </a:extLst>
            </p:cNvPr>
            <p:cNvSpPr/>
            <p:nvPr/>
          </p:nvSpPr>
          <p:spPr>
            <a:xfrm>
              <a:off x="9320942" y="5078908"/>
              <a:ext cx="2046385" cy="843284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79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Démarche</a:t>
              </a:r>
            </a:p>
            <a:p>
              <a:pPr algn="ctr"/>
              <a:r>
                <a:rPr lang="fr-FR" b="1" dirty="0"/>
                <a:t>d’investigation</a:t>
              </a:r>
              <a:endParaRPr lang="fr-FR" dirty="0"/>
            </a:p>
          </p:txBody>
        </p:sp>
        <p:sp>
          <p:nvSpPr>
            <p:cNvPr id="17" name="Accolade fermante 16">
              <a:extLst>
                <a:ext uri="{FF2B5EF4-FFF2-40B4-BE49-F238E27FC236}">
                  <a16:creationId xmlns="" xmlns:a16="http://schemas.microsoft.com/office/drawing/2014/main" id="{757BE28A-FDC3-4B6F-AAE7-BC642C0FCD00}"/>
                </a:ext>
              </a:extLst>
            </p:cNvPr>
            <p:cNvSpPr/>
            <p:nvPr/>
          </p:nvSpPr>
          <p:spPr>
            <a:xfrm>
              <a:off x="8934359" y="4836871"/>
              <a:ext cx="386582" cy="136706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Activités typées E</a:t>
            </a:r>
            <a:br>
              <a:rPr lang="fr-FR" dirty="0" smtClean="0"/>
            </a:br>
            <a:r>
              <a:rPr lang="fr-FR" sz="3200" b="1" dirty="0" smtClean="0"/>
              <a:t>Energie : Conversion et stockage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37322" y="1520688"/>
            <a:ext cx="8259832" cy="3925956"/>
          </a:xfrm>
        </p:spPr>
        <p:txBody>
          <a:bodyPr>
            <a:normAutofit/>
          </a:bodyPr>
          <a:lstStyle/>
          <a:p>
            <a:r>
              <a:rPr lang="fr-FR" sz="2600" b="1" dirty="0" smtClean="0"/>
              <a:t>Scénario d’activités pratiques dans le domaine de l’énergie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analyse des fonctionnalités à partir des diagrammes </a:t>
            </a:r>
            <a:r>
              <a:rPr lang="fr-FR" dirty="0" err="1" smtClean="0"/>
              <a:t>SysML</a:t>
            </a:r>
            <a:r>
              <a:rPr lang="fr-FR" dirty="0" smtClean="0"/>
              <a:t> fournis 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identification des </a:t>
            </a:r>
            <a:r>
              <a:rPr lang="fr-FR" dirty="0" smtClean="0">
                <a:solidFill>
                  <a:srgbClr val="7030A0"/>
                </a:solidFill>
              </a:rPr>
              <a:t>solutions constructives </a:t>
            </a:r>
            <a:r>
              <a:rPr lang="fr-FR" dirty="0" smtClean="0"/>
              <a:t>satisfaisant aux fonctions indiquées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dirty="0" smtClean="0"/>
              <a:t>dans le diagramme d'exigences 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réflexion sur les flux M-E-I à partir du diagramme de blocs internes (</a:t>
            </a:r>
            <a:r>
              <a:rPr lang="fr-FR" dirty="0" err="1" smtClean="0"/>
              <a:t>ibd</a:t>
            </a:r>
            <a:r>
              <a:rPr lang="fr-FR" dirty="0" smtClean="0"/>
              <a:t>). On mettra ainsi en évidence le besoin et les solutions de conversion d'énergie.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Vérifications expérimentales des exigences de premier niveau </a:t>
            </a:r>
            <a:br>
              <a:rPr lang="fr-FR" dirty="0" smtClean="0"/>
            </a:br>
            <a:r>
              <a:rPr lang="fr-FR" dirty="0" smtClean="0"/>
              <a:t>(ex: autonomie pour 30 secondes de manivelle, mesure d’éclairement…)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992E1C42-202C-4A61-A0D3-607542BCB184}"/>
              </a:ext>
            </a:extLst>
          </p:cNvPr>
          <p:cNvSpPr txBox="1"/>
          <p:nvPr/>
        </p:nvSpPr>
        <p:spPr>
          <a:xfrm>
            <a:off x="437322" y="4801065"/>
            <a:ext cx="2987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À disposition : système non didactisé, didactisé et/ou démonté.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017E9887-02B4-4FC5-9931-0BA812DC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389" y="4801065"/>
            <a:ext cx="2693667" cy="151518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237AA3BF-D643-4390-AAE6-9C432C00D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34" r="22888"/>
          <a:stretch/>
        </p:blipFill>
        <p:spPr>
          <a:xfrm>
            <a:off x="6370209" y="5043084"/>
            <a:ext cx="1286980" cy="10906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3AB88CB2-946F-48D1-8A8F-6FCC1B4DD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854" y="272122"/>
            <a:ext cx="1257300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Personnalisé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C9FD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cParis-diapo-2018" id="{F8D721AF-B5D4-A04F-8CE1-9A68663DAD84}" vid="{DFDADEA6-2C52-3B46-A9A9-6DC081797928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acparis-diapo-2018</Template>
  <TotalTime>981</TotalTime>
  <Words>1350</Words>
  <Application>Microsoft Office PowerPoint</Application>
  <PresentationFormat>Affichage à l'écran (4:3)</PresentationFormat>
  <Paragraphs>188</Paragraphs>
  <Slides>25</Slides>
  <Notes>2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7" baseType="lpstr">
      <vt:lpstr>Thème Office</vt:lpstr>
      <vt:lpstr>Document</vt:lpstr>
      <vt:lpstr>Exemples de séquences pédagogique I2D sur le concept d’énergie </vt:lpstr>
      <vt:lpstr>L’idée</vt:lpstr>
      <vt:lpstr>Diapositive 3</vt:lpstr>
      <vt:lpstr>Exemples sur les concepts clés de l’énergie : conversion et transfert</vt:lpstr>
      <vt:lpstr>Séquence : Utilisation des énergies renouvelables intermittentes</vt:lpstr>
      <vt:lpstr>Séquence : Utilisation des énergies renouvelables intermittentes</vt:lpstr>
      <vt:lpstr>Séquence : Utilisation des énergies renouvelables intermittentes</vt:lpstr>
      <vt:lpstr>Trois types d’activités  pour tous les élèves autour du triptyque M-E-I :</vt:lpstr>
      <vt:lpstr>Activités typées E Energie : Conversion et stockage</vt:lpstr>
      <vt:lpstr>Activités typées E Energie : Conversion et stockage</vt:lpstr>
      <vt:lpstr>Séquence : Utilisation des énergies renouvelables intermittentes</vt:lpstr>
      <vt:lpstr>Projet IT : Améliorer la lampe Géonaute</vt:lpstr>
      <vt:lpstr>Diapositive 13</vt:lpstr>
      <vt:lpstr>Séquence : Comment consommer moins dans l’habitat ?</vt:lpstr>
      <vt:lpstr>Séquence Comment consommer moins dans l’habitat ?</vt:lpstr>
      <vt:lpstr>Séquence Comment consommer moins dans l’habitat ?</vt:lpstr>
      <vt:lpstr>Séquence Comment consommer moins dans l’habitat ?</vt:lpstr>
      <vt:lpstr>Séquence Comment consommer moins dans l’habitat ?</vt:lpstr>
      <vt:lpstr>Activités pratiques à effectif réduit Observer le comportement énergétique du bâtiment lié à son enveloppe et isolation </vt:lpstr>
      <vt:lpstr>Séquence Comment consommer moins dans l’habitat ?</vt:lpstr>
      <vt:lpstr>Séquence Comment consommer moins dans l’habitat ?</vt:lpstr>
      <vt:lpstr>Séquence Comment consommer moins dans l’habitat ?</vt:lpstr>
      <vt:lpstr>Séquence Comment consommer moins dans l’habitat ?</vt:lpstr>
      <vt:lpstr>Diapositive 24</vt:lpstr>
      <vt:lpstr>Merci !</vt:lpstr>
    </vt:vector>
  </TitlesOfParts>
  <Company>Académie de Paris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Rectorat</dc:creator>
  <cp:lastModifiedBy>Jeff</cp:lastModifiedBy>
  <cp:revision>68</cp:revision>
  <dcterms:created xsi:type="dcterms:W3CDTF">2019-01-22T16:15:01Z</dcterms:created>
  <dcterms:modified xsi:type="dcterms:W3CDTF">2019-02-14T21:56:12Z</dcterms:modified>
</cp:coreProperties>
</file>